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Default Extension="~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7"/>
  </p:notesMasterIdLst>
  <p:sldIdLst>
    <p:sldId id="264" r:id="rId2"/>
    <p:sldId id="266" r:id="rId3"/>
    <p:sldId id="323" r:id="rId4"/>
    <p:sldId id="375" r:id="rId5"/>
    <p:sldId id="376" r:id="rId6"/>
    <p:sldId id="377" r:id="rId7"/>
    <p:sldId id="2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399" r:id="rId30"/>
    <p:sldId id="400" r:id="rId31"/>
    <p:sldId id="401" r:id="rId32"/>
    <p:sldId id="402" r:id="rId33"/>
    <p:sldId id="403" r:id="rId34"/>
    <p:sldId id="404" r:id="rId35"/>
    <p:sldId id="405" r:id="rId36"/>
    <p:sldId id="406" r:id="rId37"/>
    <p:sldId id="407" r:id="rId38"/>
    <p:sldId id="326" r:id="rId39"/>
    <p:sldId id="408" r:id="rId40"/>
    <p:sldId id="409" r:id="rId41"/>
    <p:sldId id="410" r:id="rId42"/>
    <p:sldId id="411" r:id="rId43"/>
    <p:sldId id="412" r:id="rId44"/>
    <p:sldId id="413" r:id="rId45"/>
    <p:sldId id="414" r:id="rId46"/>
    <p:sldId id="415" r:id="rId47"/>
    <p:sldId id="325" r:id="rId48"/>
    <p:sldId id="416" r:id="rId49"/>
    <p:sldId id="417" r:id="rId50"/>
    <p:sldId id="418" r:id="rId51"/>
    <p:sldId id="419" r:id="rId52"/>
    <p:sldId id="420" r:id="rId53"/>
    <p:sldId id="421" r:id="rId54"/>
    <p:sldId id="422" r:id="rId55"/>
    <p:sldId id="426" r:id="rId56"/>
    <p:sldId id="423" r:id="rId57"/>
    <p:sldId id="424" r:id="rId58"/>
    <p:sldId id="425" r:id="rId59"/>
    <p:sldId id="427" r:id="rId60"/>
    <p:sldId id="428" r:id="rId61"/>
    <p:sldId id="429" r:id="rId62"/>
    <p:sldId id="430" r:id="rId63"/>
    <p:sldId id="431" r:id="rId64"/>
    <p:sldId id="432" r:id="rId65"/>
    <p:sldId id="433" r:id="rId66"/>
    <p:sldId id="434" r:id="rId67"/>
    <p:sldId id="322" r:id="rId68"/>
    <p:sldId id="267" r:id="rId69"/>
    <p:sldId id="270" r:id="rId70"/>
    <p:sldId id="269" r:id="rId71"/>
    <p:sldId id="373" r:id="rId72"/>
    <p:sldId id="435" r:id="rId73"/>
    <p:sldId id="436" r:id="rId74"/>
    <p:sldId id="366" r:id="rId75"/>
    <p:sldId id="327" r:id="rId7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начало" id="{8EA14C3C-318D-4A73-A3C4-15A2C4EE64EA}">
          <p14:sldIdLst>
            <p14:sldId id="264"/>
            <p14:sldId id="266"/>
          </p14:sldIdLst>
        </p14:section>
        <p14:section name="1.Материалы для общестроительных работ" id="{4AB041D7-F357-4A1A-BC41-315B25C3907A}">
          <p14:sldIdLst>
            <p14:sldId id="323"/>
            <p14:sldId id="375"/>
            <p14:sldId id="376"/>
            <p14:sldId id="377"/>
            <p14:sldId id="2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</p14:sldIdLst>
        </p14:section>
        <p14:section name="2.Материалы для отделочных работ и интерьера (мебель)" id="{893EDCBD-63AC-4414-80D8-5F2ED7C19339}">
          <p14:sldIdLst>
            <p14:sldId id="326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</p14:sldIdLst>
        </p14:section>
        <p14:section name="3.Оборудование и продукция для объектов инженерной инфраструктуры" id="{5C5E99D2-6A12-41B9-8E0F-A8603ED00E11}">
          <p14:sldIdLst>
            <p14:sldId id="325"/>
            <p14:sldId id="416"/>
            <p14:sldId id="417"/>
            <p14:sldId id="418"/>
            <p14:sldId id="419"/>
            <p14:sldId id="420"/>
            <p14:sldId id="421"/>
            <p14:sldId id="422"/>
            <p14:sldId id="426"/>
            <p14:sldId id="423"/>
            <p14:sldId id="424"/>
            <p14:sldId id="425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</p14:sldIdLst>
        </p14:section>
        <p14:section name="4.Техника и оборудование для строительных работ" id="{3D52B989-B18A-44F2-B0BC-99E814AA3688}">
          <p14:sldIdLst>
            <p14:sldId id="322"/>
            <p14:sldId id="267"/>
            <p14:sldId id="270"/>
            <p14:sldId id="269"/>
          </p14:sldIdLst>
        </p14:section>
        <p14:section name="Домокомплекты, быстровозводимые здания и модульные конструкции" id="{4074737A-6FEE-406C-B43B-DD55EE474D4D}">
          <p14:sldIdLst>
            <p14:sldId id="373"/>
            <p14:sldId id="435"/>
            <p14:sldId id="436"/>
            <p14:sldId id="366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597F"/>
    <a:srgbClr val="C5345D"/>
    <a:srgbClr val="BC2D5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2415" autoAdjust="0"/>
  </p:normalViewPr>
  <p:slideViewPr>
    <p:cSldViewPr snapToGrid="0">
      <p:cViewPr varScale="1">
        <p:scale>
          <a:sx n="77" d="100"/>
          <a:sy n="77" d="100"/>
        </p:scale>
        <p:origin x="912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11681-25B2-40CF-9A84-456ECAEA100E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D5AA4-5B20-45D0-BDAA-E56BD9A4F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93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D5AA4-5B20-45D0-BDAA-E56BD9A4F57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3FCEA-7FED-12BF-93B9-B2718B0C3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3FB1DF-8338-4A53-A32B-F859AD31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D30D36-0BA4-9F3D-15D1-7DD8DA8DA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6FCB-EF1F-4E83-A787-6CFDC65591F1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6A7BD3-AFEA-6E1A-FCEA-8F9E4D377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C33339-9823-7EBA-44D4-A11D5BEB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37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877ED-B25F-DC17-5857-EA665433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00D3F2-8C8F-FF8B-A96B-E66CC54F0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170ECC-92BF-2DBC-0311-E89A7B78C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252C-504E-4191-8AA2-5DD841E5A066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15F4C2-56E7-8BA9-92E9-49B546288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EC2117-13C8-4DAC-0090-2DAFE96F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292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B50491D-8526-D09B-5695-35B75C232D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4477D1-228F-C9F5-EA45-84050ECAD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99A7FE-F61E-1F3A-8339-40684FD16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A5DB1-A538-4047-A693-95B8EFAD2A03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EE1DE6-0567-7A33-748F-02D4D4ED9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526216-CE86-E253-7539-CA39C8DB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793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665FB-BA0C-D3C6-5F6C-3A669DD78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65CD93-86C2-951F-BB04-17770D625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FF8F20-10F6-6205-5B7C-B411BD5D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4742-5255-4EEC-910A-826CB2854403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52611C-5985-5EEC-5DAD-83860CAD8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7B2A6B-C55E-E84A-D2BF-AD0CE9FCC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101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18D2B-3997-06CC-3682-F10BE5BF8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012AF3-5245-094C-A000-6A63DC11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3D7336-81C3-478B-325F-F06056071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5A9B-EC2D-40CC-BC43-5DBF131FE16C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7C5AEB-4551-F7CD-5FA9-47DC403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43853B-F5CF-634F-036C-901F0F32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30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343DE-25C6-18D5-17DF-04E4F0CBC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B13CB1-C9A2-A1C3-F296-2D6550AD6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DF5367-01B2-B0E7-DE4F-3E4EE0DC1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C1A9B5-366B-6F15-7F6F-2331AAD8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E0C0-F99E-4B2A-8D91-5454CA5F5F1E}" type="datetime1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2A80DF-9602-9313-97CE-C21EA0BEC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F4091A-C20D-1233-37D7-CB36248EF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621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E5A4C-67CF-E8C2-C2DE-9CE50376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4AD668-5C39-B559-8F22-D53393B06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2F3045-56F9-EFED-7D9C-F38FE3CFF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0BC312-68EA-B628-1C17-14DA8B6874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82CB89-495A-AF03-405C-9789DAD355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B945B-39A8-17EA-9762-1B33525DC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B447-455A-4E74-83D2-C615E8A4345B}" type="datetime1">
              <a:rPr lang="ru-RU" smtClean="0"/>
              <a:t>27.05.2024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BC29C3-6233-404F-DF5C-D5960E4B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B59C09-B0F3-DC6F-FACF-A7073543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720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FF816-2416-FA31-31C6-A90C8565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8FC26C-8E25-65F7-FAFB-FA7EEEA4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5D8B-FA93-4648-B5B9-E83889A75DE3}" type="datetime1">
              <a:rPr lang="ru-RU" smtClean="0"/>
              <a:t>27.05.2024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FC4F1B-8BE6-DFBC-C91A-2F90DA577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F936D9-818E-DA1C-B3B8-34D2703D1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06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A32DFF-F132-CB03-B9F9-9A8A38911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2255-BE93-4E16-A405-675F82187222}" type="datetime1">
              <a:rPr lang="ru-RU" smtClean="0"/>
              <a:t>27.05.2024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EDD509-BA7C-6C57-157B-439AC9E9C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9AC170-E130-8F95-7F27-04B9FBE91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5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BB166-849C-5C05-7D47-4555F0AA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363049-D6D7-9CC7-47D4-31D330D5D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2DA0EC-C140-1159-4F40-A4E882F1E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898570-C6EE-9BC9-E833-05983BC83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C975C-EF80-4E4A-9DE9-612E78D369C3}" type="datetime1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97320F-CCB9-7D6B-7B7D-08AF0EC20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BDB5CB-2262-AB07-D26C-FA18107B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08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3947A6-F1F3-E47C-03EC-90418A54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22AEF1-33D1-9559-90CF-A0F65A2C4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C33F0C-3930-273E-C1F2-482712904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F558A2-9304-D47D-6056-B71D8B2C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8BAE-1D90-4657-93A5-098256A1CCB7}" type="datetime1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D6A262-9876-2BB7-D7BD-77B18B92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90377D-F71A-7D59-D9CB-A91DC7EA2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82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78E8C-B70E-229F-7D06-DC11FEA9F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B76306-7D97-2A33-F893-8304A216B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3B43AD-8ECB-98A6-8E2A-E1726DECF3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0A7CB-02C4-4B5B-9025-DE1154912EEB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6F2B74-B595-A10F-0578-1F863A965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080585-3718-BEB8-6C93-4CD19A9E3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54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ratong.ru/" TargetMode="External"/><Relationship Id="rId7" Type="http://schemas.openxmlformats.org/officeDocument/2006/relationships/hyperlink" Target="mailto:solodkova@tksm2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ksm2.ru/" TargetMode="External"/><Relationship Id="rId5" Type="http://schemas.openxmlformats.org/officeDocument/2006/relationships/image" Target="../media/image14.png"/><Relationship Id="rId4" Type="http://schemas.openxmlformats.org/officeDocument/2006/relationships/hyperlink" Target="mailto:office@ratong.ru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client@vceramica.ru" TargetMode="External"/><Relationship Id="rId3" Type="http://schemas.openxmlformats.org/officeDocument/2006/relationships/hyperlink" Target="https://&#1088;&#1078;&#1077;&#1074;&#1082;&#1080;&#1088;&#1087;&#1080;&#1095;.&#1088;&#1092;/" TargetMode="External"/><Relationship Id="rId7" Type="http://schemas.openxmlformats.org/officeDocument/2006/relationships/hyperlink" Target="mailto:sale@vceramica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ceramica.ru/" TargetMode="External"/><Relationship Id="rId5" Type="http://schemas.openxmlformats.org/officeDocument/2006/relationships/image" Target="../media/image16.png"/><Relationship Id="rId4" Type="http://schemas.openxmlformats.org/officeDocument/2006/relationships/hyperlink" Target="mailto:rk07@mail.ru" TargetMode="Externa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smtver.ru/" TargetMode="External"/><Relationship Id="rId7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vvkz@master.msk.ru" TargetMode="External"/><Relationship Id="rId5" Type="http://schemas.openxmlformats.org/officeDocument/2006/relationships/image" Target="../media/image18.png"/><Relationship Id="rId4" Type="http://schemas.openxmlformats.org/officeDocument/2006/relationships/hyperlink" Target="mailto:ksmtver@gmail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orhan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hyperlink" Target="mailto:info@doorhan.r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mgroup.ru/" TargetMode="External"/><Relationship Id="rId7" Type="http://schemas.openxmlformats.org/officeDocument/2006/relationships/image" Target="../media/image24.~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hyperlink" Target="mailto:prominvestgroup@list.ru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matextermo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basfiber.com/ru" TargetMode="External"/><Relationship Id="rId7" Type="http://schemas.openxmlformats.org/officeDocument/2006/relationships/hyperlink" Target="mailto:info@isocom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socom.ru/" TargetMode="External"/><Relationship Id="rId5" Type="http://schemas.openxmlformats.org/officeDocument/2006/relationships/image" Target="../media/image27.jpg"/><Relationship Id="rId4" Type="http://schemas.openxmlformats.org/officeDocument/2006/relationships/hyperlink" Target="mailto:info@basfiber.com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paintfactory.ru/" TargetMode="External"/><Relationship Id="rId7" Type="http://schemas.openxmlformats.org/officeDocument/2006/relationships/hyperlink" Target="mailto:info@untec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ntec.ru/" TargetMode="External"/><Relationship Id="rId5" Type="http://schemas.openxmlformats.org/officeDocument/2006/relationships/image" Target="../media/image29.png"/><Relationship Id="rId4" Type="http://schemas.openxmlformats.org/officeDocument/2006/relationships/hyperlink" Target="mailto:info@paintfactory.ru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ol-tech.ru" TargetMode="External"/><Relationship Id="rId3" Type="http://schemas.openxmlformats.org/officeDocument/2006/relationships/hyperlink" Target="https://maitre-deco.ru/" TargetMode="External"/><Relationship Id="rId7" Type="http://schemas.openxmlformats.org/officeDocument/2006/relationships/hyperlink" Target="https://col-tech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mailto:contact@maitre-deco.ru" TargetMode="External"/><Relationship Id="rId9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://www.neldok.ru/" TargetMode="External"/><Relationship Id="rId7" Type="http://schemas.openxmlformats.org/officeDocument/2006/relationships/hyperlink" Target="mailto:foreks2@yandex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anera-foreks.com/" TargetMode="External"/><Relationship Id="rId5" Type="http://schemas.openxmlformats.org/officeDocument/2006/relationships/image" Target="../media/image34.png"/><Relationship Id="rId4" Type="http://schemas.openxmlformats.org/officeDocument/2006/relationships/hyperlink" Target="maito:neldoc@rambler.r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34.xml"/><Relationship Id="rId18" Type="http://schemas.openxmlformats.org/officeDocument/2006/relationships/slide" Target="slide57.xml"/><Relationship Id="rId3" Type="http://schemas.openxmlformats.org/officeDocument/2006/relationships/slide" Target="slide4.xml"/><Relationship Id="rId21" Type="http://schemas.openxmlformats.org/officeDocument/2006/relationships/slide" Target="slide64.xml"/><Relationship Id="rId7" Type="http://schemas.openxmlformats.org/officeDocument/2006/relationships/slide" Target="slide15.xml"/><Relationship Id="rId12" Type="http://schemas.openxmlformats.org/officeDocument/2006/relationships/slide" Target="slide30.xml"/><Relationship Id="rId17" Type="http://schemas.openxmlformats.org/officeDocument/2006/relationships/slide" Target="slide53.xml"/><Relationship Id="rId2" Type="http://schemas.openxmlformats.org/officeDocument/2006/relationships/slide" Target="slide3.xml"/><Relationship Id="rId16" Type="http://schemas.openxmlformats.org/officeDocument/2006/relationships/slide" Target="slide48.xml"/><Relationship Id="rId20" Type="http://schemas.openxmlformats.org/officeDocument/2006/relationships/slide" Target="slide6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29.xml"/><Relationship Id="rId5" Type="http://schemas.openxmlformats.org/officeDocument/2006/relationships/slide" Target="slide10.xml"/><Relationship Id="rId15" Type="http://schemas.openxmlformats.org/officeDocument/2006/relationships/slide" Target="slide47.xml"/><Relationship Id="rId23" Type="http://schemas.openxmlformats.org/officeDocument/2006/relationships/slide" Target="slide72.xml"/><Relationship Id="rId10" Type="http://schemas.openxmlformats.org/officeDocument/2006/relationships/slide" Target="slide25.xml"/><Relationship Id="rId19" Type="http://schemas.openxmlformats.org/officeDocument/2006/relationships/slide" Target="slide58.xml"/><Relationship Id="rId4" Type="http://schemas.openxmlformats.org/officeDocument/2006/relationships/slide" Target="slide7.xml"/><Relationship Id="rId9" Type="http://schemas.openxmlformats.org/officeDocument/2006/relationships/slide" Target="slide19.xml"/><Relationship Id="rId14" Type="http://schemas.openxmlformats.org/officeDocument/2006/relationships/slide" Target="slide39.xml"/><Relationship Id="rId22" Type="http://schemas.openxmlformats.org/officeDocument/2006/relationships/slide" Target="slide6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://&#1088;&#1103;&#1073;&#1077;&#1077;&#1074;&#1086;.&#1088;&#1092;/" TargetMode="External"/><Relationship Id="rId7" Type="http://schemas.openxmlformats.org/officeDocument/2006/relationships/hyperlink" Target="mailto:mainbox@penowood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enowood.ru/" TargetMode="External"/><Relationship Id="rId5" Type="http://schemas.openxmlformats.org/officeDocument/2006/relationships/image" Target="../media/image36.png"/><Relationship Id="rId4" Type="http://schemas.openxmlformats.org/officeDocument/2006/relationships/hyperlink" Target="mailto:ryabeevo.plywood@gmail.co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lsolvl.ru/" TargetMode="External"/><Relationship Id="rId7" Type="http://schemas.openxmlformats.org/officeDocument/2006/relationships/hyperlink" Target="mailto:akmo@akmo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kmo.ru/" TargetMode="External"/><Relationship Id="rId5" Type="http://schemas.openxmlformats.org/officeDocument/2006/relationships/hyperlink" Target="mailto:lsoinfo@lsolvl.ru" TargetMode="External"/><Relationship Id="rId4" Type="http://schemas.openxmlformats.org/officeDocument/2006/relationships/hyperlink" Target="https://ultralam.com/r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andemdvina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eldveri@mail.ru" TargetMode="External"/><Relationship Id="rId5" Type="http://schemas.openxmlformats.org/officeDocument/2006/relationships/hyperlink" Target="https://beldveri.ru/" TargetMode="External"/><Relationship Id="rId4" Type="http://schemas.openxmlformats.org/officeDocument/2006/relationships/hyperlink" Target="mailto:dvinatandem@mail.ru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sales@rlfanera.ru" TargetMode="External"/><Relationship Id="rId3" Type="http://schemas.openxmlformats.org/officeDocument/2006/relationships/hyperlink" Target="http://dverygarant.ru/" TargetMode="External"/><Relationship Id="rId7" Type="http://schemas.openxmlformats.org/officeDocument/2006/relationships/hyperlink" Target="https://rlfanera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hyperlink" Target="mailto:pekol.2000@mail.ru" TargetMode="External"/><Relationship Id="rId4" Type="http://schemas.openxmlformats.org/officeDocument/2006/relationships/hyperlink" Target="mailto:garant_doors@mail.ru" TargetMode="External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ofiadoors.com/" TargetMode="External"/><Relationship Id="rId7" Type="http://schemas.openxmlformats.org/officeDocument/2006/relationships/image" Target="../media/image4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hyperlink" Target="mailto:ooosofia@mail.ru" TargetMode="External"/><Relationship Id="rId4" Type="http://schemas.openxmlformats.org/officeDocument/2006/relationships/hyperlink" Target="mailto:support@sofiadoors.co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chtgitter.ru/" TargetMode="External"/><Relationship Id="rId7" Type="http://schemas.openxmlformats.org/officeDocument/2006/relationships/image" Target="../media/image4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mailto:info@lichtgitter.ru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ssk.ooo/" TargetMode="External"/><Relationship Id="rId7" Type="http://schemas.openxmlformats.org/officeDocument/2006/relationships/hyperlink" Target="mailto:zakaz@tsgtv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sgtv.ru/" TargetMode="External"/><Relationship Id="rId5" Type="http://schemas.openxmlformats.org/officeDocument/2006/relationships/image" Target="../media/image45.png"/><Relationship Id="rId4" Type="http://schemas.openxmlformats.org/officeDocument/2006/relationships/hyperlink" Target="mailto:mail@ssk.ooo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s://metavr.ru/" TargetMode="External"/><Relationship Id="rId7" Type="http://schemas.openxmlformats.org/officeDocument/2006/relationships/hyperlink" Target="mailto:zakaz@stm-factory.ru?subject=%D0%9F%D0%B8%D1%81%D1%8C%D0%BC%D0%BE%20%D1%81%20%D1%81%D0%B0%D0%B9%D1%82%D0%B0%20stm-factory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tm-factory.ru/" TargetMode="External"/><Relationship Id="rId5" Type="http://schemas.openxmlformats.org/officeDocument/2006/relationships/image" Target="../media/image10.jpeg"/><Relationship Id="rId4" Type="http://schemas.openxmlformats.org/officeDocument/2006/relationships/hyperlink" Target="mailto:info@metavr.ru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hyperlink" Target="mailto:info@ferma-metall.ru" TargetMode="External"/><Relationship Id="rId4" Type="http://schemas.openxmlformats.org/officeDocument/2006/relationships/hyperlink" Target="https://ferma-metall.ru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kmetalit.ru/" TargetMode="External"/><Relationship Id="rId7" Type="http://schemas.openxmlformats.org/officeDocument/2006/relationships/image" Target="../media/image4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zakaz@anker69.ru" TargetMode="External"/><Relationship Id="rId5" Type="http://schemas.openxmlformats.org/officeDocument/2006/relationships/hyperlink" Target="http://anker69.ru/" TargetMode="Externa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betontver.ru/" TargetMode="External"/><Relationship Id="rId7" Type="http://schemas.openxmlformats.org/officeDocument/2006/relationships/hyperlink" Target="mailto:sales@tzhbi4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zhbi4.ru/" TargetMode="External"/><Relationship Id="rId5" Type="http://schemas.openxmlformats.org/officeDocument/2006/relationships/image" Target="../media/image49.png"/><Relationship Id="rId4" Type="http://schemas.openxmlformats.org/officeDocument/2006/relationships/hyperlink" Target="mailto:4822440308@mail.ru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mailto:raslovo-beton@yandex.ru" TargetMode="External"/><Relationship Id="rId3" Type="http://schemas.openxmlformats.org/officeDocument/2006/relationships/hyperlink" Target="https://betonvtveri.ru/" TargetMode="External"/><Relationship Id="rId7" Type="http://schemas.openxmlformats.org/officeDocument/2006/relationships/hyperlink" Target="https://raslovo-beton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tel:+7(4822)30-12-20" TargetMode="External"/><Relationship Id="rId4" Type="http://schemas.openxmlformats.org/officeDocument/2006/relationships/hyperlink" Target="mailto:tbz301220@gmail.com" TargetMode="External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betogor.ru/" TargetMode="External"/><Relationship Id="rId7" Type="http://schemas.openxmlformats.org/officeDocument/2006/relationships/hyperlink" Target="mailto:info@prom-beton.s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rom-beton.su/" TargetMode="External"/><Relationship Id="rId5" Type="http://schemas.openxmlformats.org/officeDocument/2006/relationships/image" Target="../media/image52.png"/><Relationship Id="rId4" Type="http://schemas.openxmlformats.org/officeDocument/2006/relationships/hyperlink" Target="mailto:info@betogor.r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eton-beton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mailto:info@beton-beton.ru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tel:84827174223" TargetMode="External"/><Relationship Id="rId3" Type="http://schemas.openxmlformats.org/officeDocument/2006/relationships/hyperlink" Target="https://www.vvlesprom.com/" TargetMode="External"/><Relationship Id="rId7" Type="http://schemas.openxmlformats.org/officeDocument/2006/relationships/hyperlink" Target="mailto:100lesov@inbox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sokombinat69.ru/" TargetMode="External"/><Relationship Id="rId5" Type="http://schemas.openxmlformats.org/officeDocument/2006/relationships/image" Target="../media/image56.png"/><Relationship Id="rId4" Type="http://schemas.openxmlformats.org/officeDocument/2006/relationships/hyperlink" Target="mailto:vvlesprom@mail.ru" TargetMode="External"/><Relationship Id="rId9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://seligles.ru/" TargetMode="External"/><Relationship Id="rId7" Type="http://schemas.openxmlformats.org/officeDocument/2006/relationships/hyperlink" Target="mailto:mainbox@penowood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enowood.ru/" TargetMode="External"/><Relationship Id="rId5" Type="http://schemas.openxmlformats.org/officeDocument/2006/relationships/image" Target="../media/image58.jpeg"/><Relationship Id="rId4" Type="http://schemas.openxmlformats.org/officeDocument/2006/relationships/hyperlink" Target="mailto:seligles@mail.ru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mailto:tverwood@mail.ru" TargetMode="External"/><Relationship Id="rId3" Type="http://schemas.openxmlformats.org/officeDocument/2006/relationships/hyperlink" Target="http://lph-siyanie.ru/" TargetMode="External"/><Relationship Id="rId7" Type="http://schemas.openxmlformats.org/officeDocument/2006/relationships/hyperlink" Target="http://tverwood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hyperlink" Target="mailto:lph@siyanie.ru" TargetMode="External"/><Relationship Id="rId4" Type="http://schemas.openxmlformats.org/officeDocument/2006/relationships/hyperlink" Target="http://lph-siyanie.ru/kontakty/+7(495)2877666" TargetMode="External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kmo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ooolaguna@inbox.ru" TargetMode="External"/><Relationship Id="rId4" Type="http://schemas.openxmlformats.org/officeDocument/2006/relationships/hyperlink" Target="mailto:akmo@akmo.ru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ietrabianca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mailto:info@pietrabianca.r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mailto:ksk@rzevgbi.ru" TargetMode="External"/><Relationship Id="rId7" Type="http://schemas.openxmlformats.org/officeDocument/2006/relationships/image" Target="../media/image4.png"/><Relationship Id="rId2" Type="http://schemas.openxmlformats.org/officeDocument/2006/relationships/hyperlink" Target="mailto:marketing@rzevgbi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ksmtver69@yandex.ru" TargetMode="External"/><Relationship Id="rId5" Type="http://schemas.openxmlformats.org/officeDocument/2006/relationships/hyperlink" Target="https://ksmtver.ru/" TargetMode="Externa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basfiber.com/ru" TargetMode="External"/><Relationship Id="rId7" Type="http://schemas.openxmlformats.org/officeDocument/2006/relationships/hyperlink" Target="mailto:info@isocom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socom.ru/" TargetMode="External"/><Relationship Id="rId5" Type="http://schemas.openxmlformats.org/officeDocument/2006/relationships/image" Target="../media/image27.jpg"/><Relationship Id="rId4" Type="http://schemas.openxmlformats.org/officeDocument/2006/relationships/hyperlink" Target="mailto:info@basfiber.com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http://www.vergokan.com/" TargetMode="External"/><Relationship Id="rId7" Type="http://schemas.openxmlformats.org/officeDocument/2006/relationships/hyperlink" Target="mailto:tver@dkc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kc.ru/" TargetMode="External"/><Relationship Id="rId5" Type="http://schemas.openxmlformats.org/officeDocument/2006/relationships/image" Target="../media/image63.png"/><Relationship Id="rId4" Type="http://schemas.openxmlformats.org/officeDocument/2006/relationships/hyperlink" Target="mailto:vergokansupportrussia@atkore.com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paintfactory.ru/" TargetMode="External"/><Relationship Id="rId7" Type="http://schemas.openxmlformats.org/officeDocument/2006/relationships/hyperlink" Target="mailto:info@untec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ntec.ru/" TargetMode="External"/><Relationship Id="rId5" Type="http://schemas.openxmlformats.org/officeDocument/2006/relationships/image" Target="../media/image29.png"/><Relationship Id="rId4" Type="http://schemas.openxmlformats.org/officeDocument/2006/relationships/hyperlink" Target="mailto:info@paintfactory.ru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ol-tech.ru" TargetMode="External"/><Relationship Id="rId3" Type="http://schemas.openxmlformats.org/officeDocument/2006/relationships/hyperlink" Target="https://maitre-deco.ru/" TargetMode="External"/><Relationship Id="rId7" Type="http://schemas.openxmlformats.org/officeDocument/2006/relationships/hyperlink" Target="https://col-tech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mailto:contact@maitre-deco.ru" TargetMode="External"/><Relationship Id="rId9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hyperlink" Target="http://www.ahlstrom-munksjo.com/" TargetMode="External"/><Relationship Id="rId7" Type="http://schemas.openxmlformats.org/officeDocument/2006/relationships/hyperlink" Target="mailto:info@tvtp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vtp.ru/" TargetMode="External"/><Relationship Id="rId5" Type="http://schemas.openxmlformats.org/officeDocument/2006/relationships/image" Target="../media/image65.png"/><Relationship Id="rId4" Type="http://schemas.openxmlformats.org/officeDocument/2006/relationships/hyperlink" Target="mailto:info.tver@ahlstrom-munksjo.com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hyperlink" Target="https://kinplast.ru/" TargetMode="External"/><Relationship Id="rId7" Type="http://schemas.openxmlformats.org/officeDocument/2006/relationships/hyperlink" Target="mailto:office@tecos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ecos.ru/" TargetMode="External"/><Relationship Id="rId5" Type="http://schemas.openxmlformats.org/officeDocument/2006/relationships/image" Target="../media/image67.png"/><Relationship Id="rId4" Type="http://schemas.openxmlformats.org/officeDocument/2006/relationships/hyperlink" Target="mailto:info@kin.su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lestv.ru/" TargetMode="External"/><Relationship Id="rId7" Type="http://schemas.openxmlformats.org/officeDocument/2006/relationships/image" Target="../media/image7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hyperlink" Target="mailto:mail@lestv.ru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pkdst.com" TargetMode="External"/><Relationship Id="rId3" Type="http://schemas.openxmlformats.org/officeDocument/2006/relationships/hyperlink" Target="https://bl-g.ru/" TargetMode="External"/><Relationship Id="rId7" Type="http://schemas.openxmlformats.org/officeDocument/2006/relationships/hyperlink" Target="https://pkdst.com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hyperlink" Target="mailto:info@bl-g.ru" TargetMode="External"/><Relationship Id="rId4" Type="http://schemas.openxmlformats.org/officeDocument/2006/relationships/hyperlink" Target="https://galad.ru/" TargetMode="External"/><Relationship Id="rId9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hyperlink" Target="https://tvercable.ru/" TargetMode="External"/><Relationship Id="rId7" Type="http://schemas.openxmlformats.org/officeDocument/2006/relationships/hyperlink" Target="mailto:info@tvekabe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vekabel.ru/" TargetMode="External"/><Relationship Id="rId5" Type="http://schemas.openxmlformats.org/officeDocument/2006/relationships/image" Target="../media/image74.jpg"/><Relationship Id="rId4" Type="http://schemas.openxmlformats.org/officeDocument/2006/relationships/hyperlink" Target="mailto:zakaz@tdtek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ales@tzhbi4.ru" TargetMode="External"/><Relationship Id="rId7" Type="http://schemas.openxmlformats.org/officeDocument/2006/relationships/hyperlink" Target="mailto:tccgbi@bk.ru" TargetMode="External"/><Relationship Id="rId2" Type="http://schemas.openxmlformats.org/officeDocument/2006/relationships/hyperlink" Target="https://www.tzhbi4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ccgbi.ru/" TargetMode="External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http://www.vergokan.com/" TargetMode="External"/><Relationship Id="rId7" Type="http://schemas.openxmlformats.org/officeDocument/2006/relationships/hyperlink" Target="mailto:tver@dkc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kc.ru/" TargetMode="External"/><Relationship Id="rId5" Type="http://schemas.openxmlformats.org/officeDocument/2006/relationships/image" Target="../media/image63.png"/><Relationship Id="rId4" Type="http://schemas.openxmlformats.org/officeDocument/2006/relationships/hyperlink" Target="mailto:vergokansupportrussia@atkore.com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hyperlink" Target="https://farforzavod.ru/" TargetMode="External"/><Relationship Id="rId7" Type="http://schemas.openxmlformats.org/officeDocument/2006/relationships/hyperlink" Target="mailto:ellaiting@yandex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elz.ru/" TargetMode="External"/><Relationship Id="rId5" Type="http://schemas.openxmlformats.org/officeDocument/2006/relationships/image" Target="../media/image76.jpg"/><Relationship Id="rId4" Type="http://schemas.openxmlformats.org/officeDocument/2006/relationships/hyperlink" Target="mailto:afzawod@mail.ru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istok-tver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hyperlink" Target="mailto:istok@inbox.ru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s://bolarm.ru/" TargetMode="External"/><Relationship Id="rId7" Type="http://schemas.openxmlformats.org/officeDocument/2006/relationships/hyperlink" Target="mailto:info@zavodas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zavodas.ru/" TargetMode="External"/><Relationship Id="rId5" Type="http://schemas.openxmlformats.org/officeDocument/2006/relationships/image" Target="../media/image80.png"/><Relationship Id="rId4" Type="http://schemas.openxmlformats.org/officeDocument/2006/relationships/hyperlink" Target="mailto:info@bolarm.com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&#1101;&#1082;&#1086;&#1089;&#1090;&#1088;&#1072;&#1076;&#1072;.&#1088;&#1092;/" TargetMode="External"/><Relationship Id="rId7" Type="http://schemas.openxmlformats.org/officeDocument/2006/relationships/image" Target="../media/image8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ales@kztoradiator.ru" TargetMode="External"/><Relationship Id="rId5" Type="http://schemas.openxmlformats.org/officeDocument/2006/relationships/hyperlink" Target="https://kztoradiator.ru/" TargetMode="Externa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hyperlink" Target="https://www.nppzeus.ru/" TargetMode="External"/><Relationship Id="rId7" Type="http://schemas.openxmlformats.org/officeDocument/2006/relationships/hyperlink" Target="mailto:info@vega-air.com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ega-air.com/" TargetMode="External"/><Relationship Id="rId5" Type="http://schemas.openxmlformats.org/officeDocument/2006/relationships/image" Target="../media/image84.png"/><Relationship Id="rId4" Type="http://schemas.openxmlformats.org/officeDocument/2006/relationships/hyperlink" Target="mailto:info@nppzeus.ru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genum.pro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hyperlink" Target="mailto:info@genum.pro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akom-tver.ru/" TargetMode="External"/><Relationship Id="rId7" Type="http://schemas.openxmlformats.org/officeDocument/2006/relationships/hyperlink" Target="mailto:prominvestgroup@list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romgroup.ru/" TargetMode="External"/><Relationship Id="rId5" Type="http://schemas.openxmlformats.org/officeDocument/2006/relationships/image" Target="../media/image88.jpg"/><Relationship Id="rId4" Type="http://schemas.openxmlformats.org/officeDocument/2006/relationships/hyperlink" Target="mailto:akomtver@mail.ru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&#1101;&#1082;&#1086;&#1089;&#1090;&#1088;&#1072;&#1076;&#1072;.&#1088;&#1092;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hyperlink" Target="https://www.tverprom.ru/" TargetMode="External"/><Relationship Id="rId7" Type="http://schemas.openxmlformats.org/officeDocument/2006/relationships/hyperlink" Target="mailto:stow_zavod@stowater.com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owater.com/" TargetMode="External"/><Relationship Id="rId5" Type="http://schemas.openxmlformats.org/officeDocument/2006/relationships/image" Target="../media/image90.jpg"/><Relationship Id="rId4" Type="http://schemas.openxmlformats.org/officeDocument/2006/relationships/hyperlink" Target="mailto:k-tverprom@yandex.ru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mailto:comer@bjbi.ru" TargetMode="External"/><Relationship Id="rId7" Type="http://schemas.openxmlformats.org/officeDocument/2006/relationships/hyperlink" Target="mailto:gbi6_tver@mail.ru" TargetMode="External"/><Relationship Id="rId2" Type="http://schemas.openxmlformats.org/officeDocument/2006/relationships/hyperlink" Target="http://bjbi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kgbi-6.ru/" TargetMode="Externa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2;&#1086;&#1084;&#1101;&#1082;&#1086;&#1087;&#1088;&#1086;&#1084;.&#1088;&#1092;/" TargetMode="External"/><Relationship Id="rId7" Type="http://schemas.openxmlformats.org/officeDocument/2006/relationships/image" Target="../media/image92.gif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4822553680@mail.ru" TargetMode="External"/><Relationship Id="rId5" Type="http://schemas.openxmlformats.org/officeDocument/2006/relationships/hyperlink" Target="http://www.energomash-tver.ru/" TargetMode="External"/><Relationship Id="rId4" Type="http://schemas.openxmlformats.org/officeDocument/2006/relationships/hyperlink" Target="mailto:info@komekoprom.ru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hyperlink" Target="https://helyx-systems.com/" TargetMode="External"/><Relationship Id="rId7" Type="http://schemas.openxmlformats.org/officeDocument/2006/relationships/hyperlink" Target="mailto:plastico@tver-pk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nd.pro/" TargetMode="External"/><Relationship Id="rId5" Type="http://schemas.openxmlformats.org/officeDocument/2006/relationships/image" Target="../media/image93.jpg"/><Relationship Id="rId4" Type="http://schemas.openxmlformats.org/officeDocument/2006/relationships/hyperlink" Target="mailto:office@helyx-systems.com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hyperlink" Target="https://pkdst.com/" TargetMode="External"/><Relationship Id="rId7" Type="http://schemas.openxmlformats.org/officeDocument/2006/relationships/hyperlink" Target="mailto:info@basfiber.com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asfiber.com/ru" TargetMode="External"/><Relationship Id="rId5" Type="http://schemas.openxmlformats.org/officeDocument/2006/relationships/image" Target="../media/image73.png"/><Relationship Id="rId4" Type="http://schemas.openxmlformats.org/officeDocument/2006/relationships/hyperlink" Target="mailto:info@pkdst.com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kon-esk.ru/" TargetMode="External"/><Relationship Id="rId7" Type="http://schemas.openxmlformats.org/officeDocument/2006/relationships/hyperlink" Target="mailto:post@pkorbita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korbita.ru/" TargetMode="External"/><Relationship Id="rId5" Type="http://schemas.openxmlformats.org/officeDocument/2006/relationships/image" Target="../media/image8.png"/><Relationship Id="rId4" Type="http://schemas.openxmlformats.org/officeDocument/2006/relationships/hyperlink" Target="mailto:info@kon-esk.ru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hyperlink" Target="https://www.granit-salamandra.ru/" TargetMode="External"/><Relationship Id="rId7" Type="http://schemas.openxmlformats.org/officeDocument/2006/relationships/hyperlink" Target="mailto:info@usp101-tver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sp101-tver.ru/index.php" TargetMode="External"/><Relationship Id="rId5" Type="http://schemas.openxmlformats.org/officeDocument/2006/relationships/image" Target="../media/image95.png"/><Relationship Id="rId4" Type="http://schemas.openxmlformats.org/officeDocument/2006/relationships/hyperlink" Target="mailto:info@granit-salamandra.ru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tiflocentre.ru/" TargetMode="External"/><Relationship Id="rId7" Type="http://schemas.openxmlformats.org/officeDocument/2006/relationships/image" Target="../media/image9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tverlift.ru" TargetMode="External"/><Relationship Id="rId5" Type="http://schemas.openxmlformats.org/officeDocument/2006/relationships/hyperlink" Target="https://tverlift.ru/" TargetMode="External"/><Relationship Id="rId4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helyx-systems.com/" TargetMode="External"/><Relationship Id="rId7" Type="http://schemas.openxmlformats.org/officeDocument/2006/relationships/hyperlink" Target="mailto:post@pkorbita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korbita.ru/" TargetMode="External"/><Relationship Id="rId5" Type="http://schemas.openxmlformats.org/officeDocument/2006/relationships/image" Target="../media/image93.jpg"/><Relationship Id="rId4" Type="http://schemas.openxmlformats.org/officeDocument/2006/relationships/hyperlink" Target="mailto:office@helyx-systems.com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psc-techincom.ru" TargetMode="External"/><Relationship Id="rId3" Type="http://schemas.openxmlformats.org/officeDocument/2006/relationships/image" Target="../media/image99.png"/><Relationship Id="rId7" Type="http://schemas.openxmlformats.org/officeDocument/2006/relationships/hyperlink" Target="http://psc-techincom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hyperlink" Target="mailto:tvex@umg.ru" TargetMode="External"/><Relationship Id="rId4" Type="http://schemas.openxmlformats.org/officeDocument/2006/relationships/hyperlink" Target="https://umg-sdm.com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zemz@zemz.ru" TargetMode="External"/><Relationship Id="rId7" Type="http://schemas.openxmlformats.org/officeDocument/2006/relationships/image" Target="../media/image102.png"/><Relationship Id="rId2" Type="http://schemas.openxmlformats.org/officeDocument/2006/relationships/hyperlink" Target="http://zemz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mkom.ru/" TargetMode="External"/><Relationship Id="rId5" Type="http://schemas.openxmlformats.org/officeDocument/2006/relationships/image" Target="../media/image10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mailto:info@kon-esk.ru" TargetMode="External"/><Relationship Id="rId7" Type="http://schemas.openxmlformats.org/officeDocument/2006/relationships/hyperlink" Target="mailto:post@pkorbita.ru" TargetMode="External"/><Relationship Id="rId2" Type="http://schemas.openxmlformats.org/officeDocument/2006/relationships/hyperlink" Target="https://kon-esk.ru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pkorbita.ru/" TargetMode="Externa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mailto:istok@inbox.ru" TargetMode="External"/><Relationship Id="rId2" Type="http://schemas.openxmlformats.org/officeDocument/2006/relationships/hyperlink" Target="https://istok-tver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slide" Target="slide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www.vvlesprom.com/" TargetMode="External"/><Relationship Id="rId7" Type="http://schemas.openxmlformats.org/officeDocument/2006/relationships/hyperlink" Target="mailto:mainbox@penowood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enowood.ru/" TargetMode="External"/><Relationship Id="rId5" Type="http://schemas.openxmlformats.org/officeDocument/2006/relationships/image" Target="../media/image56.png"/><Relationship Id="rId4" Type="http://schemas.openxmlformats.org/officeDocument/2006/relationships/hyperlink" Target="mailto:vvlesprom@mail.ru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lsolvl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g"/><Relationship Id="rId5" Type="http://schemas.openxmlformats.org/officeDocument/2006/relationships/hyperlink" Target="mailto:lsoinfo@lsolvl.ru" TargetMode="External"/><Relationship Id="rId4" Type="http://schemas.openxmlformats.org/officeDocument/2006/relationships/hyperlink" Target="https://ultralam.com/ru/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hyperlink" Target="https://woodland-dom.ru/" TargetMode="External"/><Relationship Id="rId7" Type="http://schemas.openxmlformats.org/officeDocument/2006/relationships/image" Target="../media/image105.jpg"/><Relationship Id="rId2" Type="http://schemas.openxmlformats.org/officeDocument/2006/relationships/hyperlink" Target="https://woodland.ooo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g"/><Relationship Id="rId5" Type="http://schemas.openxmlformats.org/officeDocument/2006/relationships/slide" Target="slide2.xml"/><Relationship Id="rId4" Type="http://schemas.openxmlformats.org/officeDocument/2006/relationships/hyperlink" Target="mailto:woodland.ooo@yandex.ru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mailto:m.serov@frp69.r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hyperlink" Target="http://www.frp69.ru/" TargetMode="External"/><Relationship Id="rId4" Type="http://schemas.openxmlformats.org/officeDocument/2006/relationships/hyperlink" Target="mailto:k.Rusakov@frp69.r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vr.ru/" TargetMode="External"/><Relationship Id="rId7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zakaz@stm-factory.ru?subject=%D0%9F%D0%B8%D1%81%D1%8C%D0%BC%D0%BE%20%D1%81%20%D1%81%D0%B0%D0%B9%D1%82%D0%B0%20stm-factory" TargetMode="External"/><Relationship Id="rId5" Type="http://schemas.openxmlformats.org/officeDocument/2006/relationships/hyperlink" Target="https://www.stm-factory.ru/" TargetMode="Externa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hyperlink" Target="http://tsgtv.ru/" TargetMode="External"/><Relationship Id="rId7" Type="http://schemas.openxmlformats.org/officeDocument/2006/relationships/hyperlink" Target="mailto:info@ferma-metal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erma-metall.ru/" TargetMode="External"/><Relationship Id="rId5" Type="http://schemas.openxmlformats.org/officeDocument/2006/relationships/image" Target="../media/image12.png"/><Relationship Id="rId4" Type="http://schemas.openxmlformats.org/officeDocument/2006/relationships/hyperlink" Target="mailto:zakaz@tsgtv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079FC8-A148-6796-2276-B029A52E7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D03FA3-5233-A5D7-3B1A-FF01C1B78426}"/>
              </a:ext>
            </a:extLst>
          </p:cNvPr>
          <p:cNvSpPr txBox="1"/>
          <p:nvPr/>
        </p:nvSpPr>
        <p:spPr>
          <a:xfrm>
            <a:off x="4817624" y="2483264"/>
            <a:ext cx="67777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FFFFFF"/>
                </a:solidFill>
                <a:latin typeface="Jost ExtraBold" pitchFamily="2" charset="-52"/>
                <a:ea typeface="Jost ExtraBold" pitchFamily="2" charset="-52"/>
              </a:rPr>
              <a:t>Производители </a:t>
            </a:r>
            <a:endParaRPr lang="ru-RU" sz="4000" b="0" strike="noStrike" spc="-1" dirty="0">
              <a:solidFill>
                <a:srgbClr val="FFFFFF"/>
              </a:solidFill>
              <a:latin typeface="Jost ExtraBold" pitchFamily="2" charset="-52"/>
              <a:ea typeface="Jost ExtraBold" pitchFamily="2" charset="-52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FFFFFF"/>
                </a:solidFill>
                <a:latin typeface="Jost ExtraBold" pitchFamily="2" charset="-52"/>
                <a:ea typeface="Jost ExtraBold" pitchFamily="2" charset="-52"/>
              </a:rPr>
              <a:t>строительных материалов Тверской области</a:t>
            </a:r>
            <a:endParaRPr lang="ru-RU" sz="4000" b="0" strike="noStrike" spc="-1" dirty="0">
              <a:solidFill>
                <a:srgbClr val="FFFFFF"/>
              </a:solidFill>
              <a:latin typeface="Jost ExtraBold" pitchFamily="2" charset="-52"/>
              <a:ea typeface="Jost ExtraBold" pitchFamily="2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3309522-213C-A46E-45D2-21D2AF8C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79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92AF4-3F20-84A0-9729-37144D4A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A4E6F2-1515-B8A8-B8BE-7DDCC584862C}"/>
              </a:ext>
            </a:extLst>
          </p:cNvPr>
          <p:cNvSpPr txBox="1"/>
          <p:nvPr/>
        </p:nvSpPr>
        <p:spPr>
          <a:xfrm>
            <a:off x="0" y="12107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Материалы для возведения стен и отделки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7A2C8E-5A0F-F7A3-ABBB-7F5252CE425B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0596E33-1403-0B44-35FC-3C111F5E1EB9}"/>
              </a:ext>
            </a:extLst>
          </p:cNvPr>
          <p:cNvSpPr txBox="1">
            <a:spLocks/>
          </p:cNvSpPr>
          <p:nvPr/>
        </p:nvSpPr>
        <p:spPr>
          <a:xfrm>
            <a:off x="831851" y="1032651"/>
            <a:ext cx="5264150" cy="5057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«РАТОНГ»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газобетонные стеновые и перегородочные блоки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9701206503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170017, Россия, г. Тверь, д. Большие Перемерки, д. 2в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https://ratong.ru/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office@ratong.ru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(906) 554-63-94, 8 (910) 069-44-77</a:t>
            </a:r>
          </a:p>
        </p:txBody>
      </p: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91781888-E814-8F51-7031-D4FB22DE6FC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530626" y="4941759"/>
            <a:ext cx="3041373" cy="883590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329FE917-034C-7444-8571-5B4A6869CF8E}"/>
              </a:ext>
            </a:extLst>
          </p:cNvPr>
          <p:cNvSpPr txBox="1">
            <a:spLocks/>
          </p:cNvSpPr>
          <p:nvPr/>
        </p:nvSpPr>
        <p:spPr>
          <a:xfrm>
            <a:off x="6512418" y="1032651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«ТКСМ №2»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силикатный кирпич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6902025678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170019, г. Тверь, ул. Академика Туполева, д. 117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https://tksm2.ru/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solodkova@tksm2.ru</a:t>
            </a:r>
            <a:endParaRPr lang="ru-RU" sz="1800" u="sng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8 906 551-71-11;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(4822) 70-93-01; 50-99-99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3B13EC63-9850-9EC8-CC84-8DB818B6C5E9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083011" y="4941759"/>
            <a:ext cx="3232248" cy="88359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313829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EE683D3-8B6F-9C4D-B944-964A13580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11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FF84FA-875F-22EB-CEB5-3EEEFAC7B854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B5E69A17-B6F1-B75B-144D-6062F1CFE5D2}"/>
              </a:ext>
            </a:extLst>
          </p:cNvPr>
          <p:cNvSpPr txBox="1">
            <a:spLocks/>
          </p:cNvSpPr>
          <p:nvPr/>
        </p:nvSpPr>
        <p:spPr>
          <a:xfrm>
            <a:off x="831851" y="1032651"/>
            <a:ext cx="5264150" cy="5057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Ржевкирпич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блочно-модульные конструкции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6914013275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172391, Тверская область, г. Ржев, Осташковское ш., д.1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</a:t>
            </a:r>
            <a:r>
              <a:rPr lang="ru-RU" sz="1800" b="0" u="sng" strike="noStrike" spc="-1" dirty="0" err="1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ржевкирпич.рф</a:t>
            </a:r>
            <a:r>
              <a:rPr lang="ru-RU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/</a:t>
            </a:r>
            <a:endParaRPr lang="ru-RU" sz="1800" u="sng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rk07@mail.ru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(48232) 2-25-80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45120BFC-6963-CE7F-891A-0328A6A201C6}"/>
              </a:ext>
            </a:extLst>
          </p:cNvPr>
          <p:cNvPicPr/>
          <p:nvPr/>
        </p:nvPicPr>
        <p:blipFill>
          <a:blip r:embed="rId5"/>
          <a:srcRect l="35406" t="23339" r="34064" b="26425"/>
          <a:stretch/>
        </p:blipFill>
        <p:spPr>
          <a:xfrm>
            <a:off x="4519780" y="828385"/>
            <a:ext cx="1185280" cy="1069989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3AC0D1EE-EE84-324C-91A4-A70DE10DF38A}"/>
              </a:ext>
            </a:extLst>
          </p:cNvPr>
          <p:cNvSpPr txBox="1">
            <a:spLocks/>
          </p:cNvSpPr>
          <p:nvPr/>
        </p:nvSpPr>
        <p:spPr>
          <a:xfrm>
            <a:off x="5834269" y="1032651"/>
            <a:ext cx="5259287" cy="5396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«Вышневолоцкий кирпичный завод» (Вышневолоцкая керамика)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высококачественный керамический кирпич по уникальной технологии (кирпич с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флеш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обжигом, баварская кладка, красный кирпич, кирпич рядовой,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глинопорошок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6908017144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171111, Тверская область, г. Вышний Волочек, д.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Ненорово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тер Промышленная Зона Кирпичного Завода, д. 1, офис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https://vceramica.ru/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sale@vceramica.ru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8"/>
              </a:rPr>
              <a:t>client@vceramica.ru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79-77-01</a:t>
            </a:r>
          </a:p>
          <a:p>
            <a:pPr>
              <a:lnSpc>
                <a:spcPct val="100000"/>
              </a:lnSpc>
            </a:pPr>
            <a:endParaRPr lang="ru-RU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3576A956-7078-592E-FD88-959512C3B205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0260605" y="828385"/>
            <a:ext cx="1843713" cy="943025"/>
          </a:xfrm>
          <a:prstGeom prst="rect">
            <a:avLst/>
          </a:prstGeom>
          <a:ln w="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0B02EB-B705-ACB4-17F1-E1E682B077BC}"/>
              </a:ext>
            </a:extLst>
          </p:cNvPr>
          <p:cNvSpPr txBox="1"/>
          <p:nvPr/>
        </p:nvSpPr>
        <p:spPr>
          <a:xfrm>
            <a:off x="0" y="12107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Материалы для возведения стен и отделки</a:t>
            </a:r>
          </a:p>
        </p:txBody>
      </p:sp>
    </p:spTree>
    <p:extLst>
      <p:ext uri="{BB962C8B-B14F-4D97-AF65-F5344CB8AC3E}">
        <p14:creationId xmlns:p14="http://schemas.microsoft.com/office/powerpoint/2010/main" val="2737217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51AE1A7-40CA-3A7C-5C87-FC32760DA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12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0D2CF-63E0-3A8B-E7F1-A4B4D4F71F3C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A12B989-E574-E477-B27C-E1B617D5067A}"/>
              </a:ext>
            </a:extLst>
          </p:cNvPr>
          <p:cNvSpPr txBox="1">
            <a:spLocks/>
          </p:cNvSpPr>
          <p:nvPr/>
        </p:nvSpPr>
        <p:spPr>
          <a:xfrm>
            <a:off x="616530" y="828386"/>
            <a:ext cx="5158105" cy="541667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«Комбинат строительных материалов»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33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33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33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кирпич силикатный (эффективный и лицевой), газосиликатные блоки (ячеистый бетон), известково-песчаная штукатурная смесь, пазогребневые блоки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33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33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6950036574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170100, Тверская область, г. Тверь, ул. Красные Горки, д. 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33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https://ksmtver.ru/</a:t>
            </a:r>
            <a:endParaRPr lang="ru-RU" sz="33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33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ksmtver@gmail.com</a:t>
            </a:r>
            <a:r>
              <a:rPr lang="ru-RU" sz="33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(4822) 34-94-46, 8 (4822) 34-84-02  </a:t>
            </a:r>
          </a:p>
          <a:p>
            <a:pPr>
              <a:lnSpc>
                <a:spcPct val="100000"/>
              </a:lnSpc>
            </a:pPr>
            <a:endParaRPr lang="ru-RU" sz="240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Рисунок 9">
            <a:extLst>
              <a:ext uri="{FF2B5EF4-FFF2-40B4-BE49-F238E27FC236}">
                <a16:creationId xmlns:a16="http://schemas.microsoft.com/office/drawing/2014/main" id="{C8486E0E-7C6E-BE7D-2ACC-9E9472343231}"/>
              </a:ext>
            </a:extLst>
          </p:cNvPr>
          <p:cNvPicPr/>
          <p:nvPr/>
        </p:nvPicPr>
        <p:blipFill>
          <a:blip r:embed="rId5"/>
          <a:srcRect l="16983" t="8421" r="68095" b="80569"/>
          <a:stretch/>
        </p:blipFill>
        <p:spPr>
          <a:xfrm>
            <a:off x="1647036" y="5358857"/>
            <a:ext cx="2308738" cy="781753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EB608580-FE72-4AFA-D2F5-E1FD82A447EF}"/>
              </a:ext>
            </a:extLst>
          </p:cNvPr>
          <p:cNvSpPr txBox="1">
            <a:spLocks/>
          </p:cNvSpPr>
          <p:nvPr/>
        </p:nvSpPr>
        <p:spPr>
          <a:xfrm>
            <a:off x="6417367" y="828385"/>
            <a:ext cx="5259287" cy="5396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«Верхневолжский кирпичный завод»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кирпич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6914010860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172369, Тверская область, р-н. Ржевский, п.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Есинка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https://www.</a:t>
            </a:r>
            <a:r>
              <a:rPr lang="ru-RU" sz="1800" u="sng" spc="-1" dirty="0" err="1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верхневолжскийкирпичныйзавод.рф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vvkz@master.msk.ru</a:t>
            </a:r>
            <a:r>
              <a:rPr lang="ru-RU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;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verkhnevolzhsky@yandex.ru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(499) 505 50 37</a:t>
            </a:r>
          </a:p>
          <a:p>
            <a:pPr>
              <a:lnSpc>
                <a:spcPct val="100000"/>
              </a:lnSpc>
            </a:pPr>
            <a:endParaRPr lang="ru-RU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10A78470-A2D7-7374-C919-CAC69C111D8E}"/>
              </a:ext>
            </a:extLst>
          </p:cNvPr>
          <p:cNvPicPr/>
          <p:nvPr/>
        </p:nvPicPr>
        <p:blipFill rotWithShape="1">
          <a:blip r:embed="rId7"/>
          <a:srcRect l="-1034" t="19743" r="1034" b="22438"/>
          <a:stretch/>
        </p:blipFill>
        <p:spPr>
          <a:xfrm>
            <a:off x="7929827" y="5358856"/>
            <a:ext cx="2138511" cy="781753"/>
          </a:xfrm>
          <a:prstGeom prst="rect">
            <a:avLst/>
          </a:prstGeom>
          <a:ln w="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F8A2CC-DECD-BC6E-BC3C-A9B0D92B79F5}"/>
              </a:ext>
            </a:extLst>
          </p:cNvPr>
          <p:cNvSpPr txBox="1"/>
          <p:nvPr/>
        </p:nvSpPr>
        <p:spPr>
          <a:xfrm>
            <a:off x="0" y="12107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Материалы для возведения стен и отделки</a:t>
            </a:r>
          </a:p>
        </p:txBody>
      </p:sp>
    </p:spTree>
    <p:extLst>
      <p:ext uri="{BB962C8B-B14F-4D97-AF65-F5344CB8AC3E}">
        <p14:creationId xmlns:p14="http://schemas.microsoft.com/office/powerpoint/2010/main" val="1643955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D93582F-CCDE-E5EC-638E-62B4EB45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CA51C-F33E-1305-498E-5415C9E57B84}"/>
              </a:ext>
            </a:extLst>
          </p:cNvPr>
          <p:cNvSpPr txBox="1"/>
          <p:nvPr/>
        </p:nvSpPr>
        <p:spPr>
          <a:xfrm>
            <a:off x="0" y="534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Ограждающие конструкции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BBB7B-9044-2F37-9977-9D1B392AE12E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492D897-1917-BD73-27AB-6B4C4F7B187F}"/>
              </a:ext>
            </a:extLst>
          </p:cNvPr>
          <p:cNvSpPr txBox="1">
            <a:spLocks/>
          </p:cNvSpPr>
          <p:nvPr/>
        </p:nvSpPr>
        <p:spPr>
          <a:xfrm>
            <a:off x="477079" y="883313"/>
            <a:ext cx="4764932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«ДОРХАН 21 ВЕК - СЕЛИГЕР»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en-US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подвижных ограждающих конструкций, металлоконструкций, блочно-модульных зданий и сэндвич панелей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6913015992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172730, Тверская область, город Осташков, Загородная ул., д. 57-и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https://doorhan.ru/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info@doorhan.ru</a:t>
            </a:r>
            <a:endParaRPr lang="ru-RU" sz="1800" spc="-1" dirty="0">
              <a:solidFill>
                <a:srgbClr val="0070C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(495) 933-24-33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2194E8-D7B6-BE76-C4EB-C81DEC7752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83313"/>
            <a:ext cx="5612847" cy="18701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E7F1E2-C224-7188-B3DF-8CC0BD69E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25" y="3243700"/>
            <a:ext cx="7292009" cy="270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79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375BCA1-1501-46F3-2970-B25DF465C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14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30ACCC-ED7A-A075-E6FF-0D7789A9760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077B103-665E-D815-AB3C-5DA8438BE991}"/>
              </a:ext>
            </a:extLst>
          </p:cNvPr>
          <p:cNvSpPr txBox="1">
            <a:spLocks/>
          </p:cNvSpPr>
          <p:nvPr/>
        </p:nvSpPr>
        <p:spPr>
          <a:xfrm>
            <a:off x="707010" y="1096100"/>
            <a:ext cx="5388989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«ПРОМИНВЕСТГРУПП»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en-US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противотаранного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и блокирующего оборудования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6910015842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171502, Тверская область, город Кимры,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Орджоникидзе, д. 70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https://promgroup.ru/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prominvestgroup@list.ru</a:t>
            </a:r>
            <a:r>
              <a:rPr lang="ru-RU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(48236) 7-42-22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CC5DBC-DFEA-9A00-7920-B3D77971BD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0" y="5152300"/>
            <a:ext cx="4620130" cy="609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9E8C94-4059-8882-EDB7-B23103CAB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79" y="1096100"/>
            <a:ext cx="4286684" cy="26745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E58040-EDE9-D65F-69EA-B2857182D5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38" y="3856384"/>
            <a:ext cx="4896715" cy="22851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B88C9F-B0C9-D975-2C77-817559C27B64}"/>
              </a:ext>
            </a:extLst>
          </p:cNvPr>
          <p:cNvSpPr txBox="1"/>
          <p:nvPr/>
        </p:nvSpPr>
        <p:spPr>
          <a:xfrm>
            <a:off x="0" y="534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Ограждающие конструкции</a:t>
            </a:r>
          </a:p>
        </p:txBody>
      </p:sp>
    </p:spTree>
    <p:extLst>
      <p:ext uri="{BB962C8B-B14F-4D97-AF65-F5344CB8AC3E}">
        <p14:creationId xmlns:p14="http://schemas.microsoft.com/office/powerpoint/2010/main" val="2652768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1CDEAF7-2A0B-DA02-6459-6FB13ADAD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41B13-2C50-BB30-8F70-AF4AE0EE0E99}"/>
              </a:ext>
            </a:extLst>
          </p:cNvPr>
          <p:cNvSpPr txBox="1"/>
          <p:nvPr/>
        </p:nvSpPr>
        <p:spPr>
          <a:xfrm>
            <a:off x="0" y="50424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Теплоизоляционные 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731517-15C7-1AE0-842A-2A13FD678B66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AD20001-5AB6-DE0D-C03F-2D29A7533413}"/>
              </a:ext>
            </a:extLst>
          </p:cNvPr>
          <p:cNvSpPr txBox="1">
            <a:spLocks/>
          </p:cNvSpPr>
          <p:nvPr/>
        </p:nvSpPr>
        <p:spPr>
          <a:xfrm>
            <a:off x="669334" y="947520"/>
            <a:ext cx="5751442" cy="53792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"РУСАТОМ ИЗОПЛИТ»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теплоизоляция из каменной ваты для строительства и ремонта зданий, судостроения, различных отраслей промышленности и энергетики.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6949013886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171277,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Конаковский, пгт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Изоплит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Пионерская, д. 20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https://umatextermo.ru/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(800) 770-78-48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28A084-778B-4760-EDD4-1EDBE57394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33183" r="5567" b="34034"/>
          <a:stretch/>
        </p:blipFill>
        <p:spPr>
          <a:xfrm>
            <a:off x="7419885" y="947520"/>
            <a:ext cx="3631860" cy="13437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53DF9A-AA6C-5CAE-648E-A473CD663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885" y="2291246"/>
            <a:ext cx="4065104" cy="40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18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6207026-F272-3D8F-6492-8F7CBCF7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16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EFC9C-2213-0FD4-6463-E28CE51BC3EA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DB84879-C45F-3E76-9EA3-0093D5D616CE}"/>
              </a:ext>
            </a:extLst>
          </p:cNvPr>
          <p:cNvSpPr txBox="1">
            <a:spLocks/>
          </p:cNvSpPr>
          <p:nvPr/>
        </p:nvSpPr>
        <p:spPr>
          <a:xfrm>
            <a:off x="441184" y="1096342"/>
            <a:ext cx="5452585" cy="47958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«Каменный век»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базальтового волокна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5010027811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г. Кимры, ул. Орджоникидзе, д. 83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https://basfiber.com/ru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FF8562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info@basfiber.com</a:t>
            </a:r>
            <a:endParaRPr lang="ru-RU" sz="1800" dirty="0">
              <a:solidFill>
                <a:srgbClr val="FF8562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8 (495) 197-88-00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BB0738-BB48-6EB8-5D97-04B7D37A7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54" y="828385"/>
            <a:ext cx="1603415" cy="84981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E40644D-6967-5F47-5038-3A6387AFA5B8}"/>
              </a:ext>
            </a:extLst>
          </p:cNvPr>
          <p:cNvSpPr/>
          <p:nvPr/>
        </p:nvSpPr>
        <p:spPr>
          <a:xfrm>
            <a:off x="6298233" y="1096342"/>
            <a:ext cx="5505303" cy="543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ООО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«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ФОРМАТ»</a:t>
            </a:r>
            <a:endParaRPr lang="en-US" b="1" i="0" dirty="0">
              <a:solidFill>
                <a:schemeClr val="accent1">
                  <a:lumMod val="75000"/>
                </a:schemeClr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ru-RU" b="1" i="0" dirty="0">
              <a:solidFill>
                <a:schemeClr val="accent1">
                  <a:lumMod val="75000"/>
                </a:schemeClr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trike="noStrike" spc="-1" dirty="0">
                <a:solidFill>
                  <a:srgbClr val="252525"/>
                </a:solidFill>
                <a:highlight>
                  <a:srgbClr val="FFFFFF"/>
                </a:highlight>
                <a:latin typeface="Calibri" panose="020F0502020204030204" pitchFamily="34" charset="0"/>
                <a:ea typeface="Jost" pitchFamily="2" charset="-52"/>
              </a:rPr>
              <a:t>Т</a:t>
            </a:r>
            <a:r>
              <a:rPr lang="ru-RU" b="0" i="0" dirty="0">
                <a:solidFill>
                  <a:srgbClr val="25252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еплоизоляционный материал на основе вспененного полиэтилена  для изоляции строительных конструкций стен, полов, кровли, систем вентиляции, для изоляции труб, емкостей, металлоизделий, в том числе для автомобильной промышленности, а также разнообразные виды упаковочных материалов.</a:t>
            </a:r>
            <a:endParaRPr lang="en-US" b="0" i="0" dirty="0">
              <a:solidFill>
                <a:srgbClr val="252525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7722829720</a:t>
            </a: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171296 Тверская область, Конаковский район, село Городня, ул. Садовая, д.40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https://www.isocom.ru/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b="0" i="0" dirty="0">
                <a:solidFill>
                  <a:srgbClr val="FF6600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  <a:hlinkClick r:id="rId7"/>
              </a:rPr>
              <a:t>info@isocom.ru</a:t>
            </a:r>
            <a:endParaRPr lang="en-US" b="0" i="0" dirty="0">
              <a:solidFill>
                <a:srgbClr val="FF6600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8 (4822)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77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79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80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7515C-AFF2-25ED-DBF2-D6E23B0AF7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245" y="828385"/>
            <a:ext cx="1735058" cy="76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0A2A6F-9444-6311-5323-99D08666C6AE}"/>
              </a:ext>
            </a:extLst>
          </p:cNvPr>
          <p:cNvSpPr txBox="1"/>
          <p:nvPr/>
        </p:nvSpPr>
        <p:spPr>
          <a:xfrm>
            <a:off x="0" y="50424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Теплоизоляционные материалы</a:t>
            </a:r>
          </a:p>
        </p:txBody>
      </p:sp>
    </p:spTree>
    <p:extLst>
      <p:ext uri="{BB962C8B-B14F-4D97-AF65-F5344CB8AC3E}">
        <p14:creationId xmlns:p14="http://schemas.microsoft.com/office/powerpoint/2010/main" val="3888095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8750884-B9F6-BCFA-0460-FD430A00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2C9E94-7EFE-9698-63E8-BD0AA3D95EC3}"/>
              </a:ext>
            </a:extLst>
          </p:cNvPr>
          <p:cNvSpPr txBox="1"/>
          <p:nvPr/>
        </p:nvSpPr>
        <p:spPr>
          <a:xfrm>
            <a:off x="0" y="274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Строительная химия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DA827F-D7D1-52B0-6AEF-D668B6948EFC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095C44C-BFB2-AF74-03F1-84E928A116E8}"/>
              </a:ext>
            </a:extLst>
          </p:cNvPr>
          <p:cNvSpPr txBox="1">
            <a:spLocks/>
          </p:cNvSpPr>
          <p:nvPr/>
        </p:nvSpPr>
        <p:spPr>
          <a:xfrm>
            <a:off x="320040" y="808376"/>
            <a:ext cx="5663317" cy="53137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«Тверской лакокрасочный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завод»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 авторемонтные (грунты,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порозаполнители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отвердители, прозрачные лаки, разбавители, краски);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индустриальные покрытия (грунты, отвердители, биндеры (основа), пигменты)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6901091702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170039, Тверская область, г. Тверь,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Паши Савельевой ул., д.45 строение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https://paintfactory.ru/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info@paintfactory.ru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79-07-77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BE00C66A-DD6D-7A25-3FC8-EE36D71B7E6B}"/>
              </a:ext>
            </a:extLst>
          </p:cNvPr>
          <p:cNvPicPr/>
          <p:nvPr/>
        </p:nvPicPr>
        <p:blipFill>
          <a:blip r:embed="rId5"/>
          <a:srcRect l="12378" t="36803" r="10346" b="37354"/>
          <a:stretch/>
        </p:blipFill>
        <p:spPr>
          <a:xfrm>
            <a:off x="3694154" y="767325"/>
            <a:ext cx="2289203" cy="772877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8F525E38-0126-C97C-1896-422D185F238E}"/>
              </a:ext>
            </a:extLst>
          </p:cNvPr>
          <p:cNvSpPr txBox="1">
            <a:spLocks/>
          </p:cNvSpPr>
          <p:nvPr/>
        </p:nvSpPr>
        <p:spPr>
          <a:xfrm>
            <a:off x="5983357" y="808376"/>
            <a:ext cx="5532065" cy="5437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«Пластик-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Строймаркет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строительная химия под торговой маркой UNIVERSUM®: промышленные полы, антикоррозионные покрытия, огнезащитные материалы, гидроизоляционные материалы, сухие строительные смеси, клеи и герметики, энергосберегающие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ппу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покрытия, разметка дорог и маркировка аэродромов, термоизоляционные плиты, гидроизоляционные мембраны, поверхностно-активные вещества (павы), пигментные пасты, пластизоли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6950139428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170518, Тверская область, Калининский р-н, тер. Лебедево,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Маршала Василевского,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https://untec.ru/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info@untec.ru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8-800-775-56-25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754B01D2-B74D-D5D0-56E5-6FFAAD72550D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753297" y="767325"/>
            <a:ext cx="1851328" cy="52116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66730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3AB3B20-8A78-5C50-24E7-96DF52DA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22DF73-DAE9-5134-52D6-1F5D62C58354}"/>
              </a:ext>
            </a:extLst>
          </p:cNvPr>
          <p:cNvSpPr txBox="1"/>
          <p:nvPr/>
        </p:nvSpPr>
        <p:spPr>
          <a:xfrm>
            <a:off x="0" y="5472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Строительная химия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F92400-3C63-A39F-510A-72F24F3CE2EC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2">
            <a:extLst>
              <a:ext uri="{FF2B5EF4-FFF2-40B4-BE49-F238E27FC236}">
                <a16:creationId xmlns:a16="http://schemas.microsoft.com/office/drawing/2014/main" id="{5BCB1CBA-AE7B-C1C8-CFF8-0BD413BC0429}"/>
              </a:ext>
            </a:extLst>
          </p:cNvPr>
          <p:cNvSpPr/>
          <p:nvPr/>
        </p:nvSpPr>
        <p:spPr>
          <a:xfrm>
            <a:off x="565920" y="808376"/>
            <a:ext cx="5357802" cy="5999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«ИНТЕРРА ДЕКО ГРУПП»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декоративные штукатурки и краски</a:t>
            </a: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6952037870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170019, Тверская область, г. Тверь,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ул. Пржевальского, д.80 литера а-3,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помещение 27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https://maitre-deco.ru</a:t>
            </a:r>
            <a:r>
              <a:rPr lang="ru-RU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/</a:t>
            </a:r>
            <a:r>
              <a:rPr lang="ru-RU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contact@maitre-deco.ru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(приемная/сбыт): 8 (495) 150 51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23</a:t>
            </a: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CA3F6438-74E1-FC25-EEAE-D74364636C0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09450" y="4762674"/>
            <a:ext cx="1913520" cy="677833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E2DCE0C6-3AEC-2659-EA18-618823B58B6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197221" y="4800024"/>
            <a:ext cx="1901880" cy="635040"/>
          </a:xfrm>
          <a:prstGeom prst="rect">
            <a:avLst/>
          </a:prstGeom>
          <a:ln w="0">
            <a:noFill/>
          </a:ln>
        </p:spPr>
      </p:pic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8A81CD3A-FC1D-C0E3-90F4-033A9009522B}"/>
              </a:ext>
            </a:extLst>
          </p:cNvPr>
          <p:cNvSpPr/>
          <p:nvPr/>
        </p:nvSpPr>
        <p:spPr>
          <a:xfrm>
            <a:off x="6270240" y="803305"/>
            <a:ext cx="5212310" cy="5999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«Колор технолоджи»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Производство красок и лаков на основе полимеров</a:t>
            </a:r>
            <a:endParaRPr lang="en-US" b="0" i="0" dirty="0">
              <a:solidFill>
                <a:srgbClr val="000000"/>
              </a:solidFill>
              <a:effectLst/>
              <a:latin typeface="Inter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</a:t>
            </a:r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6950216048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Rubik"/>
              </a:rPr>
              <a:t>170039 г. Тверь, ул. Паши Савельевой д. 78, оф. 18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https://col-tech.ru/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b="0" i="0" u="none" strike="noStrike" dirty="0">
                <a:solidFill>
                  <a:srgbClr val="062E3C"/>
                </a:solidFill>
                <a:effectLst/>
                <a:latin typeface="Rubik"/>
                <a:hlinkClick r:id="rId8"/>
              </a:rPr>
              <a:t>info@col-tech.ru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</a:t>
            </a:r>
            <a:r>
              <a:rPr lang="ru-RU" b="0" i="0" u="none" strike="noStrike" dirty="0">
                <a:effectLst/>
                <a:latin typeface="Rubik"/>
              </a:rPr>
              <a:t>8 800 201 67 69</a:t>
            </a:r>
            <a:endParaRPr lang="ru-RU" sz="1800" b="0" strike="noStrike" spc="-1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10403F-B97F-E742-BA53-4142297B0E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31" y="4762674"/>
            <a:ext cx="1833438" cy="86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44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E26C092-4C69-582E-19AD-5D8317F40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979540-827D-CD50-D54C-A50F4665FCBE}"/>
              </a:ext>
            </a:extLst>
          </p:cNvPr>
          <p:cNvSpPr txBox="1"/>
          <p:nvPr/>
        </p:nvSpPr>
        <p:spPr>
          <a:xfrm>
            <a:off x="0" y="6696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Изделия из дерева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6781FF-09F5-0793-80E0-C3FFB817AF5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ECF3DF34-8EA2-57CB-020D-FC751C3F07D6}"/>
              </a:ext>
            </a:extLst>
          </p:cNvPr>
          <p:cNvSpPr/>
          <p:nvPr/>
        </p:nvSpPr>
        <p:spPr>
          <a:xfrm>
            <a:off x="707011" y="777136"/>
            <a:ext cx="5286285" cy="530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«Нелидовский ДОК»</a:t>
            </a: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фанера различных сортов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691201469768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172523, Тверская область, г. Нелидово, ул. Заводская, д. 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www.neldok.ru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neldoc@rambler.ru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(48266) 5-11-05 / 8 (48266) 5-77-93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69635D-30AF-7696-AF9B-8DC5FD18B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849" y="733833"/>
            <a:ext cx="1264923" cy="780290"/>
          </a:xfrm>
          <a:prstGeom prst="rect">
            <a:avLst/>
          </a:prstGeom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148460E6-5D1E-EBE4-DB30-8E298BEC86A0}"/>
              </a:ext>
            </a:extLst>
          </p:cNvPr>
          <p:cNvSpPr/>
          <p:nvPr/>
        </p:nvSpPr>
        <p:spPr>
          <a:xfrm>
            <a:off x="6198706" y="777136"/>
            <a:ext cx="5349461" cy="5347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«Форекс»</a:t>
            </a: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фанера, деревянные фанерованные панели и аналогичные слоистые материалы, древесных плит из древесины и других одревесневших материалов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6932004347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171900, Тверская область, Максатихинский район, деревня Фабрика, микрорайон Льнозавод, дом 17, строение 1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https://fanera-foreks.com/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foreks2@yandex.ru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 / сбыт):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(48253) 5-15-76, 7 (48253) 5-15-84, 7 (920) 197-53-54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33BEFF-4140-BC53-3318-B95B6D234C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610" y="733833"/>
            <a:ext cx="2140231" cy="65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29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1A1D8-BC39-E732-F214-D3AA71A2E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370"/>
            <a:ext cx="10515600" cy="55447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Оглавление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F03D30-CD0D-756F-6D85-3CB44A27F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0" y="719848"/>
            <a:ext cx="5758070" cy="5972781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 Материалы для строительных работ: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3" action="ppaction://hlinksldjump"/>
              </a:rPr>
              <a:t>Изделия ЖБИ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4" action="ppaction://hlinksldjump"/>
              </a:rPr>
              <a:t>Конструкционные изделия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5" action="ppaction://hlinksldjump"/>
              </a:rPr>
              <a:t>Материалы для возведения стен и отделки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6" action="ppaction://hlinksldjump"/>
              </a:rPr>
              <a:t>Ограждающие конструкции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7" action="ppaction://hlinksldjump"/>
              </a:rPr>
              <a:t>Теплоизоляционные материалы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8" action="ppaction://hlinksldjump"/>
              </a:rPr>
              <a:t>Строительная химия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9" action="ppaction://hlinksldjump"/>
              </a:rPr>
              <a:t>Изделия из дерева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0" action="ppaction://hlinksldjump"/>
              </a:rPr>
              <a:t>Прочие изделия из металла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1" action="ppaction://hlinksldjump"/>
              </a:rPr>
              <a:t>Метизы и крепежи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2" action="ppaction://hlinksldjump"/>
              </a:rPr>
              <a:t>Товарный бетон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3" action="ppaction://hlinksldjump"/>
              </a:rPr>
              <a:t>Пиломатериалы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 Материалы для внутренних отделочных работ и интерьера</a:t>
            </a:r>
            <a:endParaRPr lang="ru-RU" sz="40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53D982-43E9-01BF-9AB8-E4E918AB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</a:t>
            </a:fld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F075DE0-FE6E-212F-06F9-14C7634B52C0}"/>
              </a:ext>
            </a:extLst>
          </p:cNvPr>
          <p:cNvSpPr txBox="1">
            <a:spLocks/>
          </p:cNvSpPr>
          <p:nvPr/>
        </p:nvSpPr>
        <p:spPr>
          <a:xfrm>
            <a:off x="6096000" y="719849"/>
            <a:ext cx="5748130" cy="597278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 Инженерные сети и инфраструктура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6" action="ppaction://hlinksldjump"/>
              </a:rPr>
              <a:t>Электрические и светотехнические изделия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7" action="ppaction://hlinksldjump"/>
              </a:rPr>
              <a:t>Отопительное и вентиляционное оборудование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8" action="ppaction://hlinksldjump"/>
              </a:rPr>
              <a:t>Системы безопасности и автоматизации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9" action="ppaction://hlinksldjump"/>
              </a:rPr>
              <a:t>Системы очистки воздуха, воды и стоков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20" action="ppaction://hlinksldjump"/>
              </a:rPr>
              <a:t>Комплектация для линейных объектов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21" action="ppaction://hlinksldjump"/>
              </a:rPr>
              <a:t>Специальное оборудование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2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4. Техника, оборудование и инструменты для строительных работ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2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5.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2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Домокомплекты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2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быстровозводимые здания и модульные конструкции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i="1" dirty="0">
              <a:latin typeface="Calibri" panose="020F0502020204030204" pitchFamily="34" charset="0"/>
              <a:ea typeface="Jost" pitchFamily="2" charset="-52"/>
            </a:endParaRPr>
          </a:p>
          <a:p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107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290E550-CD9E-3089-D033-F9C69C635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E2AD7D-F71E-DF97-567F-8EB5109005A6}"/>
              </a:ext>
            </a:extLst>
          </p:cNvPr>
          <p:cNvSpPr txBox="1"/>
          <p:nvPr/>
        </p:nvSpPr>
        <p:spPr>
          <a:xfrm>
            <a:off x="0" y="44406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Изделия из дерева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95C43-212C-3E20-8C41-5F0AE329A752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026D9D36-17F6-8A68-F42E-848B349223E0}"/>
              </a:ext>
            </a:extLst>
          </p:cNvPr>
          <p:cNvSpPr/>
          <p:nvPr/>
        </p:nvSpPr>
        <p:spPr>
          <a:xfrm>
            <a:off x="6265510" y="882186"/>
            <a:ext cx="5372652" cy="5503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Рябеево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шпон, фанера, деревянные плиты  и панели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6950117495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170028, Тверская Область,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Город Тверь, г Тверь,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Коминтерна, д. 42, кабинет 4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http://</a:t>
            </a:r>
            <a:r>
              <a:rPr lang="ru-RU" u="sng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рябеево.рф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/</a:t>
            </a:r>
            <a:endParaRPr lang="ru-RU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ryabeevo.plywood@gmail.com</a:t>
            </a:r>
            <a:endParaRPr lang="en-US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 / сбыт):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 +7 (48253) 2-15-20, +7 (48253) 2-17-36</a:t>
            </a:r>
          </a:p>
          <a:p>
            <a:pPr>
              <a:lnSpc>
                <a:spcPct val="100000"/>
              </a:lnSpc>
            </a:pP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7B6D45-18B0-E6BC-D7A0-ADAE9DA64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534" y="4868745"/>
            <a:ext cx="2302805" cy="1151403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DF1AD400-0F37-F7B3-589D-27B935BD3082}"/>
              </a:ext>
            </a:extLst>
          </p:cNvPr>
          <p:cNvSpPr txBox="1">
            <a:spLocks/>
          </p:cNvSpPr>
          <p:nvPr/>
        </p:nvSpPr>
        <p:spPr>
          <a:xfrm>
            <a:off x="1106655" y="879517"/>
            <a:ext cx="4876799" cy="55057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«ДИСКАВЕРИ-ПЕНО»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пиломатериалы, топливные гранулы,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домокомплекты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евровагонка, имитация бруса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6935504676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172770, Тверская Область, пгт Пено, ул.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Жагренкова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https://penowood.ru/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(48230) 248‑43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mainbox@penowood.ru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69F284-FC04-070A-3EE7-E5048DA60E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13" y="4603402"/>
            <a:ext cx="1531535" cy="153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39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3643AC-70D1-994A-E355-1757E6FFB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7E544-020C-401F-DACE-2942C15427DE}"/>
              </a:ext>
            </a:extLst>
          </p:cNvPr>
          <p:cNvSpPr txBox="1"/>
          <p:nvPr/>
        </p:nvSpPr>
        <p:spPr>
          <a:xfrm>
            <a:off x="0" y="1725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Изделия из дерева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E4A173-1E9C-10FD-8DE9-C1DF6AEE7A2C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F94ABB87-631E-1DAE-94C1-AD9009D5C415}"/>
              </a:ext>
            </a:extLst>
          </p:cNvPr>
          <p:cNvSpPr/>
          <p:nvPr/>
        </p:nvSpPr>
        <p:spPr>
          <a:xfrm>
            <a:off x="279400" y="928851"/>
            <a:ext cx="5554871" cy="5452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ФИЛИАЛ ООО «СТОД» В ГОРОДЕ ТОРЖОК – ПРЕДПРИЯТИЕ «ЛЕСОСЫРЬЕВОЕ ОБЕСПЕЧЕНИЕ»</a:t>
            </a:r>
          </a:p>
          <a:p>
            <a:pPr algn="just"/>
            <a:endParaRPr lang="ru-RU" b="1" cap="al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фанера, деревянные фанерованные панели и аналогичные слоистые материалы, древесных плит из древесины и других одревесневших материалов </a:t>
            </a:r>
          </a:p>
          <a:p>
            <a:pPr algn="just"/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691543002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172011, Тверская обл., г. Торжок, ул. Старицкая, д. 96а</a:t>
            </a:r>
            <a:b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http://lsolvl.ru/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https://ultralam.com/ru/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lsoinfo@lsolvl.ru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 8 (48251) 9-48-16</a:t>
            </a:r>
          </a:p>
          <a:p>
            <a:pPr>
              <a:lnSpc>
                <a:spcPct val="100000"/>
              </a:lnSpc>
            </a:pP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DE756FA1-388E-1342-7620-3F9CC4FBADA6}"/>
              </a:ext>
            </a:extLst>
          </p:cNvPr>
          <p:cNvSpPr/>
          <p:nvPr/>
        </p:nvSpPr>
        <p:spPr>
          <a:xfrm>
            <a:off x="6357731" y="928851"/>
            <a:ext cx="5402470" cy="5226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«АКМО»</a:t>
            </a: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пиломатериалы, кроме профилированных, толщиной более 6 мм, непропитанные железнодорожные и трамвайные шпалы из древесины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6912007163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1172527, Тверская Область,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Нелидовский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г Нелидово,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Глазова, д. 15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https://akmo.ru/</a:t>
            </a:r>
            <a:endParaRPr lang="ru-RU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 akmo@akmo.ru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(48266) 5-53-91</a:t>
            </a:r>
            <a:b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endParaRPr lang="ru-RU" sz="1800" u="sng" strike="noStrike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537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A288760-56C5-70AF-84D2-BEAE2C7A0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FA300-D721-E36C-8230-9419AFF59F90}"/>
              </a:ext>
            </a:extLst>
          </p:cNvPr>
          <p:cNvSpPr txBox="1"/>
          <p:nvPr/>
        </p:nvSpPr>
        <p:spPr>
          <a:xfrm>
            <a:off x="0" y="1501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Изделия из дерева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D25E5B-8CA9-31C9-663C-0D4CA6412B9B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4ABA657B-98AE-A797-D649-CD0442D0717F}"/>
              </a:ext>
            </a:extLst>
          </p:cNvPr>
          <p:cNvSpPr/>
          <p:nvPr/>
        </p:nvSpPr>
        <p:spPr>
          <a:xfrm>
            <a:off x="516232" y="1037340"/>
            <a:ext cx="5268342" cy="4189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«ДИО»</a:t>
            </a:r>
          </a:p>
          <a:p>
            <a:pPr algn="just"/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деревянные окна и двери из массива</a:t>
            </a:r>
          </a:p>
          <a:p>
            <a:pPr algn="just"/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6922005140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172610, Тверская область,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город Западная Двина, ул. Горького, д. 34 а,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офис 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https://tandemdvina.ru/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dvinatandem@mail.ru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(48265)2-19-33,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8-906-655-50-45</a:t>
            </a:r>
          </a:p>
        </p:txBody>
      </p:sp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A8162999-6CBB-750D-B0D0-0DC48BC97CF5}"/>
              </a:ext>
            </a:extLst>
          </p:cNvPr>
          <p:cNvSpPr/>
          <p:nvPr/>
        </p:nvSpPr>
        <p:spPr>
          <a:xfrm>
            <a:off x="5784574" y="1037340"/>
            <a:ext cx="5511800" cy="5196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«Бельские двери»</a:t>
            </a:r>
          </a:p>
          <a:p>
            <a:pPr algn="just"/>
            <a:endParaRPr lang="ru-RU" cap="al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деревянные строительные конструкции и столярных изделий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6918002235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172530, Тверская область, Бельский район, город Белый, улица Строителей, 10</a:t>
            </a:r>
            <a:b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https://beldveri.ru/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beldveri@mail.ru 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(48250) 2-25-49</a:t>
            </a:r>
          </a:p>
          <a:p>
            <a:pPr>
              <a:lnSpc>
                <a:spcPct val="100000"/>
              </a:lnSpc>
            </a:pP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65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880B0C2-E5FF-9A66-FD85-A13E342A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23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922F2E-A136-C798-8EE6-2B99143353A7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0596DBB5-2AA4-5893-CA35-D69B9CD55123}"/>
              </a:ext>
            </a:extLst>
          </p:cNvPr>
          <p:cNvSpPr/>
          <p:nvPr/>
        </p:nvSpPr>
        <p:spPr>
          <a:xfrm>
            <a:off x="447982" y="1379504"/>
            <a:ext cx="5424879" cy="490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«Гарант»</a:t>
            </a:r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деревянные межкомнатные двери</a:t>
            </a:r>
          </a:p>
          <a:p>
            <a:pPr algn="just">
              <a:lnSpc>
                <a:spcPct val="15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6912007967</a:t>
            </a:r>
          </a:p>
          <a:p>
            <a:pPr>
              <a:lnSpc>
                <a:spcPct val="150000"/>
              </a:lnSpc>
            </a:pP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172527, Тверская Область,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Нелидовский,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г Нелидово,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Чайковского, д. 11</a:t>
            </a:r>
          </a:p>
          <a:p>
            <a:pPr>
              <a:lnSpc>
                <a:spcPct val="150000"/>
              </a:lnSpc>
            </a:pP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http://dverygarant.ru/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garant_doors@mail.ru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pekol.2000@mail.ru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(48266) 5-29-61</a:t>
            </a: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461B95-5DC3-EE32-C902-C4F867523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7883" y="1379504"/>
            <a:ext cx="1218964" cy="36938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A6D53597-EFDC-F2A5-7E85-0C087342C7BD}"/>
              </a:ext>
            </a:extLst>
          </p:cNvPr>
          <p:cNvSpPr/>
          <p:nvPr/>
        </p:nvSpPr>
        <p:spPr>
          <a:xfrm>
            <a:off x="6319139" y="1379504"/>
            <a:ext cx="5424879" cy="490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«Новые технологии»</a:t>
            </a:r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>
              <a:lnSpc>
                <a:spcPct val="150000"/>
              </a:lnSpc>
            </a:pPr>
            <a:r>
              <a:rPr lang="ru-RU" sz="1800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фанеры березовой, влагостойкой</a:t>
            </a:r>
          </a:p>
          <a:p>
            <a:pPr algn="just">
              <a:lnSpc>
                <a:spcPct val="15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6916016190</a:t>
            </a:r>
          </a:p>
          <a:p>
            <a:pPr>
              <a:lnSpc>
                <a:spcPct val="150000"/>
              </a:lnSpc>
            </a:pP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171843, Тверская Область, г. Удомля, ул. Школьная, д.9 </a:t>
            </a:r>
          </a:p>
          <a:p>
            <a:pPr>
              <a:lnSpc>
                <a:spcPct val="150000"/>
              </a:lnSpc>
            </a:pP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https://rlfanera.ru/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8"/>
              </a:rPr>
              <a:t>sales@rlfanera.ru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b="0" i="0" u="none" strike="noStrike" dirty="0">
                <a:effectLst/>
                <a:latin typeface="Calibri" panose="020F0502020204030204" pitchFamily="34" charset="0"/>
                <a:ea typeface="Jost" pitchFamily="2" charset="-52"/>
              </a:rPr>
              <a:t>8 (4822) 65-01-86</a:t>
            </a:r>
            <a:endParaRPr lang="ru-RU" sz="1800" u="sng" strike="noStrike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86F52E-B7B6-648B-5435-E6A86BEC91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52" y="795198"/>
            <a:ext cx="1904666" cy="15379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97AC02-8FCB-2A13-803F-116985652EE1}"/>
              </a:ext>
            </a:extLst>
          </p:cNvPr>
          <p:cNvSpPr txBox="1"/>
          <p:nvPr/>
        </p:nvSpPr>
        <p:spPr>
          <a:xfrm>
            <a:off x="0" y="1501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Изделия из дерева</a:t>
            </a:r>
          </a:p>
        </p:txBody>
      </p:sp>
    </p:spTree>
    <p:extLst>
      <p:ext uri="{BB962C8B-B14F-4D97-AF65-F5344CB8AC3E}">
        <p14:creationId xmlns:p14="http://schemas.microsoft.com/office/powerpoint/2010/main" val="2501055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12EE33B-A82F-3D42-190E-C820C01EE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922B06-3D78-5A56-27D2-78783AC52831}"/>
              </a:ext>
            </a:extLst>
          </p:cNvPr>
          <p:cNvSpPr txBox="1"/>
          <p:nvPr/>
        </p:nvSpPr>
        <p:spPr>
          <a:xfrm>
            <a:off x="0" y="34888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Изделия из дерева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B46AA5-2275-C3D0-B38B-CE95CF1DDFE6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60BEB704-9AFA-2F15-BD85-D831801E02EF}"/>
              </a:ext>
            </a:extLst>
          </p:cNvPr>
          <p:cNvSpPr/>
          <p:nvPr/>
        </p:nvSpPr>
        <p:spPr>
          <a:xfrm>
            <a:off x="301301" y="915434"/>
            <a:ext cx="7073800" cy="5242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«Софья»</a:t>
            </a:r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5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 </a:t>
            </a:r>
          </a:p>
          <a:p>
            <a:pPr>
              <a:lnSpc>
                <a:spcPct val="15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межкомнатные двери, межкомнатные перегородки, системы открывания, скрытые двери, стеклянные двери, реечные перегородки, фурнитура, отделка стен, зеркала, плинтусы</a:t>
            </a:r>
          </a:p>
          <a:p>
            <a:pPr>
              <a:lnSpc>
                <a:spcPct val="15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5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6913006557</a:t>
            </a:r>
          </a:p>
          <a:p>
            <a:pPr>
              <a:lnSpc>
                <a:spcPct val="15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172746, Тверская область, г. Осташков, д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Свапуще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Центральная ул., д.1 а</a:t>
            </a:r>
          </a:p>
          <a:p>
            <a:pPr>
              <a:lnSpc>
                <a:spcPct val="15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https://sofiadoors.com/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5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support@sofiadoors.com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5"/>
              </a:rPr>
              <a:t>ooosofia@mail.ru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775-34-58</a:t>
            </a: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8B0CF04A-2269-5C1A-CB27-F1A01A1BBCB4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798320" y="1041840"/>
            <a:ext cx="3105000" cy="2802240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6D899035-12DF-943D-2276-22202F8F7306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8353800" y="3968280"/>
            <a:ext cx="3394080" cy="26240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0822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8045426-1AD4-1714-853E-28F15EE3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EE2B6-F904-C783-0DFE-55E7FA48E0D1}"/>
              </a:ext>
            </a:extLst>
          </p:cNvPr>
          <p:cNvSpPr txBox="1"/>
          <p:nvPr/>
        </p:nvSpPr>
        <p:spPr>
          <a:xfrm>
            <a:off x="0" y="3789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Прочие изделия из металла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5B3E27-CACB-066F-0FB2-45C1D9778F81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5BE8078-1E4C-B42A-92DC-8C42C643A49C}"/>
              </a:ext>
            </a:extLst>
          </p:cNvPr>
          <p:cNvSpPr txBox="1">
            <a:spLocks/>
          </p:cNvSpPr>
          <p:nvPr/>
        </p:nvSpPr>
        <p:spPr>
          <a:xfrm>
            <a:off x="831850" y="1293779"/>
            <a:ext cx="5731788" cy="42801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Лихтгиттер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Рус»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решетчатые настилы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6949113714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170546, Тверская область, Калининский р-н, промзона Боровлево-2, стр. 1Д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http://www.lichtgitter.ru/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info@lichtgitter.ru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2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)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73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46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47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0AF604-20F1-BACF-C45A-2EC5B5882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1" y="1157040"/>
            <a:ext cx="3566287" cy="552698"/>
          </a:xfrm>
          <a:prstGeom prst="rect">
            <a:avLst/>
          </a:prstGeom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E6564A9A-0161-1D33-2280-E0B728D3DC2C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728558" y="1157040"/>
            <a:ext cx="3875681" cy="2462982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D04A8117-1873-7B98-DA16-9849BC592A34}"/>
              </a:ext>
            </a:extLst>
          </p:cNvPr>
          <p:cNvPicPr/>
          <p:nvPr/>
        </p:nvPicPr>
        <p:blipFill>
          <a:blip r:embed="rId7"/>
          <a:srcRect l="23140" t="30442" r="33706" b="33460"/>
          <a:stretch/>
        </p:blipFill>
        <p:spPr>
          <a:xfrm>
            <a:off x="7728557" y="3809742"/>
            <a:ext cx="3875681" cy="225285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537966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B034AEF-B288-19B7-4F65-013B0EDD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26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A7DB1-785A-F623-8C39-96079390074D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A8D87A7-449D-9920-7102-15F6BB3F1778}"/>
              </a:ext>
            </a:extLst>
          </p:cNvPr>
          <p:cNvSpPr txBox="1">
            <a:spLocks/>
          </p:cNvSpPr>
          <p:nvPr/>
        </p:nvSpPr>
        <p:spPr>
          <a:xfrm>
            <a:off x="784428" y="836511"/>
            <a:ext cx="4541510" cy="51849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Стройснабкомплект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изделия из алюминия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6952013879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170040,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Тверская обл.,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город Тверь, г. Тверь,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пр-кт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Николая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Корыткова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46, ПОМЕЩ. 8, 9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https://ssk.ooo/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mail@ssk.ooo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8 800 333-26-27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472ED24A-18C4-B417-1617-92D7776F567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261888" y="5223875"/>
            <a:ext cx="3586590" cy="606266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1B9D1033-184E-7DEC-31A4-9308DA3E0FBA}"/>
              </a:ext>
            </a:extLst>
          </p:cNvPr>
          <p:cNvSpPr txBox="1">
            <a:spLocks/>
          </p:cNvSpPr>
          <p:nvPr/>
        </p:nvSpPr>
        <p:spPr>
          <a:xfrm>
            <a:off x="6321419" y="828385"/>
            <a:ext cx="5075583" cy="53122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Техносталь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строительных металлических конструкций, изделий и их частей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u="sng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6950206297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170100, Тверская Область, </a:t>
            </a:r>
            <a:r>
              <a:rPr lang="ru-RU" sz="1800" dirty="0" err="1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г.Тверь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проспект Калинина, д.68</a:t>
            </a:r>
            <a:r>
              <a:rPr lang="ru-RU" sz="1800" dirty="0">
                <a:solidFill>
                  <a:srgbClr val="FFFFFF"/>
                </a:solidFill>
                <a:latin typeface="Calibri" panose="020F0502020204030204" pitchFamily="34" charset="0"/>
              </a:rPr>
              <a:t>г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6"/>
              </a:rPr>
              <a:t>http://tsgtv.ru/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zakaz@tsgtv.ru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):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8 (4822) 68-00-72</a:t>
            </a:r>
            <a:endParaRPr lang="ru-RU" sz="1800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A6EDA8-300D-3284-2C3D-FD1F100DCD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05" y="5156329"/>
            <a:ext cx="2804989" cy="7413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922A2B-FA5B-4FA1-C4B7-9EE967BCA2FC}"/>
              </a:ext>
            </a:extLst>
          </p:cNvPr>
          <p:cNvSpPr txBox="1"/>
          <p:nvPr/>
        </p:nvSpPr>
        <p:spPr>
          <a:xfrm>
            <a:off x="0" y="3789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Прочие изделия из металла</a:t>
            </a:r>
          </a:p>
        </p:txBody>
      </p:sp>
    </p:spTree>
    <p:extLst>
      <p:ext uri="{BB962C8B-B14F-4D97-AF65-F5344CB8AC3E}">
        <p14:creationId xmlns:p14="http://schemas.microsoft.com/office/powerpoint/2010/main" val="187325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B62BAF0-805A-14EA-0CC1-2CA61AEFC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27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967F9-C3B8-1BF1-4BBC-E744DD6AE30F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6346594-DD0B-5F08-07F0-E14CFF562A36}"/>
              </a:ext>
            </a:extLst>
          </p:cNvPr>
          <p:cNvSpPr txBox="1">
            <a:spLocks/>
          </p:cNvSpPr>
          <p:nvPr/>
        </p:nvSpPr>
        <p:spPr>
          <a:xfrm>
            <a:off x="707011" y="1092095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«МЕТАВР»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металлообработка (лазерная резка, сборка металлоконструкций, проектирование, гибка листового металла, сварка, порошковая покраска), производство изделий на заказ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6950047424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170540,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м.р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-н Калининский,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с.п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Бурашевское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промзона Боровлево-2,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2Б,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1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https://metavr.ru/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info@metavr.ru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8 800 500-88-69, +7 (4822) 790-190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31181C-AB56-BA1C-A002-8524C0104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5" b="37182"/>
          <a:stretch/>
        </p:blipFill>
        <p:spPr>
          <a:xfrm>
            <a:off x="3260035" y="1088619"/>
            <a:ext cx="2468244" cy="588251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A3673894-748F-896C-9864-DDA851F2D171}"/>
              </a:ext>
            </a:extLst>
          </p:cNvPr>
          <p:cNvSpPr txBox="1">
            <a:spLocks/>
          </p:cNvSpPr>
          <p:nvPr/>
        </p:nvSpPr>
        <p:spPr>
          <a:xfrm>
            <a:off x="6349774" y="1136179"/>
            <a:ext cx="5055704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«СТМ»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строительных металлических конструкций, изделий и их частей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u="sng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6952034903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170100, Тверская Область,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</a:rPr>
              <a:t>  г. Тверь, Старицкое ш., 15, оф. 313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6"/>
              </a:rPr>
              <a:t>https://www.stm-factory.ru/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cap="all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ZAKAZ@STM-FACTORY.RU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): 8</a:t>
            </a:r>
            <a:r>
              <a:rPr lang="ru-RU" sz="1800" cap="all" dirty="0">
                <a:latin typeface="Calibri" panose="020F0502020204030204" pitchFamily="34" charset="0"/>
                <a:ea typeface="Jost" pitchFamily="2" charset="-52"/>
              </a:rPr>
              <a:t> (4822) 65-60-55</a:t>
            </a:r>
            <a:endParaRPr lang="ru-RU" sz="1800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Современные Технологии Металлобработки - лазерная резка металла">
            <a:extLst>
              <a:ext uri="{FF2B5EF4-FFF2-40B4-BE49-F238E27FC236}">
                <a16:creationId xmlns:a16="http://schemas.microsoft.com/office/drawing/2014/main" id="{47A7CEAD-DB4B-4742-CA2D-E86089EDD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87" y="1092095"/>
            <a:ext cx="2925713" cy="54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43AF22-71F7-D132-B41F-2F06CAB9545B}"/>
              </a:ext>
            </a:extLst>
          </p:cNvPr>
          <p:cNvSpPr txBox="1"/>
          <p:nvPr/>
        </p:nvSpPr>
        <p:spPr>
          <a:xfrm>
            <a:off x="0" y="3789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Прочие изделия из металла</a:t>
            </a:r>
          </a:p>
        </p:txBody>
      </p:sp>
    </p:spTree>
    <p:extLst>
      <p:ext uri="{BB962C8B-B14F-4D97-AF65-F5344CB8AC3E}">
        <p14:creationId xmlns:p14="http://schemas.microsoft.com/office/powerpoint/2010/main" val="2677832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B3B1F3F-2FEE-94B8-045F-CC5437D2E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28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7AA91-DE8C-6C0D-FFA9-1BF2FBE348DD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988265D-E860-520E-E78D-AC474CDB7AD3}"/>
              </a:ext>
            </a:extLst>
          </p:cNvPr>
          <p:cNvSpPr txBox="1">
            <a:spLocks/>
          </p:cNvSpPr>
          <p:nvPr/>
        </p:nvSpPr>
        <p:spPr>
          <a:xfrm>
            <a:off x="707011" y="819829"/>
            <a:ext cx="4936435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«Доминанта»</a:t>
            </a: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>
              <a:lnSpc>
                <a:spcPct val="100000"/>
              </a:lnSpc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Пластиковые, алюминиевые окна; межкомнатные, входные двери; фасадное остекление, напольные покрытия, дома из бруса и др.</a:t>
            </a:r>
          </a:p>
          <a:p>
            <a:pPr>
              <a:lnSpc>
                <a:spcPct val="100000"/>
              </a:lnSpc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>
              <a:lnSpc>
                <a:spcPct val="100000"/>
              </a:lnSpc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6950082309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170100, Тверская Область, г. Тверь, ул. Индустриальная, д. 13б стр. 7, оф. 31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https://tmk-company.ru/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glavbuh@tmk-company.ru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8-800-555-93-25</a:t>
            </a:r>
            <a:endParaRPr lang="ru-RU" sz="1800" spc="-1" dirty="0">
              <a:solidFill>
                <a:schemeClr val="tx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8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1BFF19-CF7E-1849-F098-842991DC0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00" t="7759" r="62136" b="80896"/>
          <a:stretch/>
        </p:blipFill>
        <p:spPr>
          <a:xfrm>
            <a:off x="1837468" y="5476337"/>
            <a:ext cx="2098391" cy="880013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2D5DBD48-E7E1-5793-4977-622FF117A925}"/>
              </a:ext>
            </a:extLst>
          </p:cNvPr>
          <p:cNvSpPr txBox="1">
            <a:spLocks/>
          </p:cNvSpPr>
          <p:nvPr/>
        </p:nvSpPr>
        <p:spPr>
          <a:xfrm>
            <a:off x="6349772" y="814034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Завод металлоконструкций </a:t>
            </a:r>
            <a:r>
              <a:rPr lang="en-US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Ferma (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ГК БЕТОН-БЕТОН)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Изготовление кран-балок,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колесоотбойников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силосных конструкций, металлоконструкций, подкрановых балок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170530, Тверская область, Калининский район,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Эммаусское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сельское поселение, территория Промзоны ЦПТ, строение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https://ferma-metall.ru/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info@ferma-metall.ru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(903) 075-38-55; 8 (904) 004-73-42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21F22A-1DB7-6941-8FD4-BDFD9BB7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57" y="5473116"/>
            <a:ext cx="1811702" cy="7719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BFCF13-892F-C0D2-4F82-E7567088F8C0}"/>
              </a:ext>
            </a:extLst>
          </p:cNvPr>
          <p:cNvSpPr txBox="1"/>
          <p:nvPr/>
        </p:nvSpPr>
        <p:spPr>
          <a:xfrm>
            <a:off x="0" y="3789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Прочие изделия из металла</a:t>
            </a:r>
          </a:p>
        </p:txBody>
      </p:sp>
    </p:spTree>
    <p:extLst>
      <p:ext uri="{BB962C8B-B14F-4D97-AF65-F5344CB8AC3E}">
        <p14:creationId xmlns:p14="http://schemas.microsoft.com/office/powerpoint/2010/main" val="3877025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AFDEE59-2DEF-959F-F75E-805E5662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0D33CE-27F0-BAF0-6C87-FA04F3CE64F8}"/>
              </a:ext>
            </a:extLst>
          </p:cNvPr>
          <p:cNvSpPr txBox="1"/>
          <p:nvPr/>
        </p:nvSpPr>
        <p:spPr>
          <a:xfrm>
            <a:off x="0" y="45047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Метизы и крепежи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640B9-2DD9-1AE3-D64C-9B03B6DF27B4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181AE0E-E92C-0BB1-8D8E-A899E13BE88B}"/>
              </a:ext>
            </a:extLst>
          </p:cNvPr>
          <p:cNvSpPr txBox="1">
            <a:spLocks/>
          </p:cNvSpPr>
          <p:nvPr/>
        </p:nvSpPr>
        <p:spPr>
          <a:xfrm>
            <a:off x="707011" y="1180521"/>
            <a:ext cx="4936435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«ПК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Металит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крепежа, метизов и металлоизделий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5007108549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Тверская область, г. Кимры, ул. Орджоникидзе, 68Г</a:t>
            </a:r>
            <a:endParaRPr lang="ru-RU" sz="1800" spc="-1" dirty="0">
              <a:solidFill>
                <a:schemeClr val="tx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https://pkmetalit.ru/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infopkmetalit@mail.ru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spc="-1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(906) 653 16 46</a:t>
            </a:r>
            <a:endParaRPr lang="ru-RU" sz="1800" spc="-1" dirty="0">
              <a:solidFill>
                <a:schemeClr val="tx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8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39F7FB-6CA6-19E5-160F-A3BAD478F6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1" b="27188"/>
          <a:stretch/>
        </p:blipFill>
        <p:spPr>
          <a:xfrm>
            <a:off x="3331936" y="974339"/>
            <a:ext cx="2664674" cy="781754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D0F5E7F4-C9DE-CC66-E7CF-6D139B3FE62C}"/>
              </a:ext>
            </a:extLst>
          </p:cNvPr>
          <p:cNvSpPr txBox="1">
            <a:spLocks/>
          </p:cNvSpPr>
          <p:nvPr/>
        </p:nvSpPr>
        <p:spPr>
          <a:xfrm>
            <a:off x="6349774" y="1136179"/>
            <a:ext cx="5055704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«АНКЕР69»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крепежных изделий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u="sng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6910021691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171502, Тверская область, город Кимры, </a:t>
            </a:r>
            <a:r>
              <a:rPr lang="ru-RU" sz="1800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Орджоникидзе, д. 83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5"/>
              </a:rPr>
              <a:t>http://anker69.ru/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cap="all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zakaz@anker69.ru</a:t>
            </a:r>
            <a:endParaRPr lang="ru-RU" sz="1800" cap="all" dirty="0">
              <a:solidFill>
                <a:srgbClr val="333333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): 8-800-700-06-82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0EF0B3-A3D4-9018-4622-250B56486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26" y="644629"/>
            <a:ext cx="1441174" cy="144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57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281F3-1366-10C0-389F-D641F86B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8" y="812386"/>
            <a:ext cx="9054547" cy="3955773"/>
          </a:xfrm>
          <a:solidFill>
            <a:schemeClr val="bg1">
              <a:alpha val="0"/>
            </a:schemeClr>
          </a:solidFill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solidFill>
                  <a:srgbClr val="5D597F"/>
                </a:solidFill>
                <a:latin typeface="Calibri" panose="020F0502020204030204" pitchFamily="34" charset="0"/>
                <a:ea typeface="Jost" pitchFamily="2" charset="-52"/>
              </a:rPr>
              <a:t>1. Материалы для строительных работ:</a:t>
            </a:r>
            <a:b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Изделия ЖБИ</a:t>
            </a:r>
            <a:b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Конструкционные изделия</a:t>
            </a:r>
            <a:b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Материалы для возведения стен и отделки</a:t>
            </a:r>
            <a:b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Ограждающие конструкции</a:t>
            </a:r>
            <a:b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Теплоизоляционные материалы</a:t>
            </a:r>
            <a:b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Строительная химия</a:t>
            </a:r>
            <a:b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Изделия из дерева</a:t>
            </a:r>
            <a:b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Прочие изделия из металла</a:t>
            </a:r>
            <a:b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Метизы и крепежи</a:t>
            </a:r>
            <a:b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Товарный бетон</a:t>
            </a:r>
            <a:b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Пиломатериалы</a:t>
            </a:r>
            <a:b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C565A60-9406-E002-6B4B-0CE2E4D21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784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DCEB6D9-3C35-531C-E01C-795B06A20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B6F646-CA86-6E34-65AC-2E6639BD7C6C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Товарный бетон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C94F08-380C-2225-D146-F253BD5D84D2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251A487-CD11-CB1A-AC43-1D8E977A6E8B}"/>
              </a:ext>
            </a:extLst>
          </p:cNvPr>
          <p:cNvSpPr txBox="1">
            <a:spLocks/>
          </p:cNvSpPr>
          <p:nvPr/>
        </p:nvSpPr>
        <p:spPr>
          <a:xfrm>
            <a:off x="707011" y="1180521"/>
            <a:ext cx="4936435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«ЭЛТРА» </a:t>
            </a:r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бетон и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пескобетон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6950019089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170043, Тверская область, г. Тверь, ул. 8 Марта, д.23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http://betontver.ru/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4822440308@mail.ru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4822 477-478</a:t>
            </a: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18B3921A-4A86-E8B1-5161-09DE740655B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192220" y="814856"/>
            <a:ext cx="1341896" cy="1383775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3">
            <a:extLst>
              <a:ext uri="{FF2B5EF4-FFF2-40B4-BE49-F238E27FC236}">
                <a16:creationId xmlns:a16="http://schemas.microsoft.com/office/drawing/2014/main" id="{9237D2C8-E927-1C13-6666-3299B89D4A5D}"/>
              </a:ext>
            </a:extLst>
          </p:cNvPr>
          <p:cNvSpPr txBox="1">
            <a:spLocks/>
          </p:cNvSpPr>
          <p:nvPr/>
        </p:nvSpPr>
        <p:spPr>
          <a:xfrm>
            <a:off x="6235150" y="1183656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АО «ТЖБИ-4»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бетонные и растворные смеси общего назначения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6903008805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170017, Тверская область, г. Тверь, 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Коняевская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ул.,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https://www.tzhbi4.ru/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sales@tzhbi4.ru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(4822) 65-56-44, 8 (4822) 77-61-11, 8 (4822) 33-27-70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A03D4658-3526-727A-C81F-E9B074A6CE78}"/>
              </a:ext>
            </a:extLst>
          </p:cNvPr>
          <p:cNvPicPr/>
          <p:nvPr/>
        </p:nvPicPr>
        <p:blipFill rotWithShape="1">
          <a:blip r:embed="rId8"/>
          <a:srcRect l="9015" t="12724" r="12169" b="12704"/>
          <a:stretch/>
        </p:blipFill>
        <p:spPr>
          <a:xfrm>
            <a:off x="10074854" y="814856"/>
            <a:ext cx="1341896" cy="115771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995317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C253632-66E6-779D-16BF-4D6D521FC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7A885-6361-461A-6CA0-B0704D9522B6}"/>
              </a:ext>
            </a:extLst>
          </p:cNvPr>
          <p:cNvSpPr txBox="1"/>
          <p:nvPr/>
        </p:nvSpPr>
        <p:spPr>
          <a:xfrm>
            <a:off x="0" y="36764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Товарный бетон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3E996-D972-294F-085F-6BCFB021FAD0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B49C59B-1220-4153-F0B4-C76FB9648E52}"/>
              </a:ext>
            </a:extLst>
          </p:cNvPr>
          <p:cNvSpPr txBox="1">
            <a:spLocks/>
          </p:cNvSpPr>
          <p:nvPr/>
        </p:nvSpPr>
        <p:spPr>
          <a:xfrm>
            <a:off x="775932" y="955581"/>
            <a:ext cx="5301896" cy="53310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«Тверской бетонный завод №1»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товарный бетон, раствор бетонный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пескобетон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ИНН:6906012768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170022, Тверская область, г. Тверь, Можайского ул., д.89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https://betonvtveri.ru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3BA648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tbz301220@gmail.com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solidFill>
                  <a:srgbClr val="3BA648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 8 (4822) 30-12-20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97BB33-9246-B9E5-0EA6-69E495019E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4802" r="12187"/>
          <a:stretch/>
        </p:blipFill>
        <p:spPr>
          <a:xfrm>
            <a:off x="4966253" y="691040"/>
            <a:ext cx="1053548" cy="1119073"/>
          </a:xfrm>
          <a:prstGeom prst="rect">
            <a:avLst/>
          </a:prstGeom>
        </p:spPr>
      </p:pic>
      <p:sp>
        <p:nvSpPr>
          <p:cNvPr id="7" name="Объект 3">
            <a:extLst>
              <a:ext uri="{FF2B5EF4-FFF2-40B4-BE49-F238E27FC236}">
                <a16:creationId xmlns:a16="http://schemas.microsoft.com/office/drawing/2014/main" id="{4F24799E-5330-BB2B-4E07-1DF76AAE3EDF}"/>
              </a:ext>
            </a:extLst>
          </p:cNvPr>
          <p:cNvSpPr txBox="1">
            <a:spLocks/>
          </p:cNvSpPr>
          <p:nvPr/>
        </p:nvSpPr>
        <p:spPr>
          <a:xfrm>
            <a:off x="6172200" y="949899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Раслово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-Бетон»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Товарный бетон, сухие бетонные смеси, щебень, песок, гравий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ИНН:6950196909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170024, Тверская область, г. Тверь, пр-т Николая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Корыткова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3б, ком. 900,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Промышленный парк "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Раслово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"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https://raslovo-beton.ru/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8"/>
              </a:rPr>
              <a:t>raslovo-beton@yandex.ru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8-910-010-00-55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89668A-EA90-8A02-9635-CDCC41DD63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527" y="622006"/>
            <a:ext cx="1295238" cy="1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15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59108B2-DF5B-9D34-50DB-60F24CE5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32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F8C10-5AD6-F218-F204-2338E6D651DC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E289858-F2D0-63E6-D0CD-795CAA77022A}"/>
              </a:ext>
            </a:extLst>
          </p:cNvPr>
          <p:cNvSpPr txBox="1">
            <a:spLocks/>
          </p:cNvSpPr>
          <p:nvPr/>
        </p:nvSpPr>
        <p:spPr>
          <a:xfrm>
            <a:off x="707011" y="978835"/>
            <a:ext cx="5301896" cy="54525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Бетогор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СК»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Щебень, товарный бетон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6949114210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г. Тверь, д. </a:t>
            </a:r>
            <a:r>
              <a:rPr lang="ru-RU" sz="1800" dirty="0" err="1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Боровлево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, </a:t>
            </a:r>
            <a:r>
              <a:rPr lang="ru-RU" sz="1800" dirty="0" err="1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. 16 </a:t>
            </a:r>
            <a:b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</a:b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https://betogor.ru/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info@betogor.ru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 8 (4822) 302—333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33BBBF-66D7-8E44-DB23-6E4563C32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69" y="4730142"/>
            <a:ext cx="2981558" cy="975276"/>
          </a:xfrm>
          <a:prstGeom prst="rect">
            <a:avLst/>
          </a:prstGeom>
        </p:spPr>
      </p:pic>
      <p:sp>
        <p:nvSpPr>
          <p:cNvPr id="7" name="Объект 3">
            <a:extLst>
              <a:ext uri="{FF2B5EF4-FFF2-40B4-BE49-F238E27FC236}">
                <a16:creationId xmlns:a16="http://schemas.microsoft.com/office/drawing/2014/main" id="{9D5EDF5F-4218-1EC3-41C2-D41C29990E9F}"/>
              </a:ext>
            </a:extLst>
          </p:cNvPr>
          <p:cNvSpPr txBox="1">
            <a:spLocks/>
          </p:cNvSpPr>
          <p:nvPr/>
        </p:nvSpPr>
        <p:spPr>
          <a:xfrm>
            <a:off x="6183095" y="978835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Промбетон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Товарный бетон, раствор бетонный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пескобетон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керамзитобетон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6950221633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170040, Тверская область, г. Тверь, пр-т Николая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Корыткова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17, пом. 10.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https://prom-beton.su/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info@prom-beton.su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solidFill>
                  <a:srgbClr val="E41D0C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8 (4822) 45-45-95</a:t>
            </a:r>
            <a:endParaRPr lang="ru-RU" sz="1800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FF024A-0ECE-DA32-DAFA-76F6B4CFE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38" y="4730142"/>
            <a:ext cx="3512123" cy="975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9C207-67A8-9807-CC58-5249148D90E9}"/>
              </a:ext>
            </a:extLst>
          </p:cNvPr>
          <p:cNvSpPr txBox="1"/>
          <p:nvPr/>
        </p:nvSpPr>
        <p:spPr>
          <a:xfrm>
            <a:off x="0" y="36764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Товарный бетон</a:t>
            </a:r>
          </a:p>
        </p:txBody>
      </p:sp>
    </p:spTree>
    <p:extLst>
      <p:ext uri="{BB962C8B-B14F-4D97-AF65-F5344CB8AC3E}">
        <p14:creationId xmlns:p14="http://schemas.microsoft.com/office/powerpoint/2010/main" val="465750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86D9282-6391-6CD3-B7CB-8B2EE3848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33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4AC02-F098-FD7F-9BE4-AF405B457805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141BE859-D12D-3FF0-6A7D-F1B073054C15}"/>
              </a:ext>
            </a:extLst>
          </p:cNvPr>
          <p:cNvSpPr txBox="1">
            <a:spLocks/>
          </p:cNvSpPr>
          <p:nvPr/>
        </p:nvSpPr>
        <p:spPr>
          <a:xfrm>
            <a:off x="564338" y="977054"/>
            <a:ext cx="5961433" cy="53792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9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РТС (ГК БЕТОН-БЕТОН) </a:t>
            </a:r>
            <a:br>
              <a:rPr lang="ru-RU" sz="1900" b="1" spc="-1" dirty="0">
                <a:solidFill>
                  <a:srgbClr val="C00000"/>
                </a:solidFill>
                <a:latin typeface="Calibri" panose="020F0502020204030204" pitchFamily="34" charset="0"/>
                <a:ea typeface="Jost" pitchFamily="2" charset="-52"/>
              </a:rPr>
            </a:br>
            <a:endParaRPr lang="ru-RU" sz="1900" b="1" spc="-1" dirty="0">
              <a:solidFill>
                <a:srgbClr val="C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9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товарного бетона, полимерных материалов, металлоконструкций, пластиковых колодцев и труб, деревянных окон и фасадных систем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9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 Тверская область, Калининский район, </a:t>
            </a:r>
            <a:r>
              <a:rPr lang="ru-RU" sz="19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Эммаусское</a:t>
            </a: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сельское поселение, территория Промзоны ЦПТ, с3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https://beton-beton.ru/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+7 (495) 109-22-99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info@beton-beton.ru</a:t>
            </a: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71F9F5-91AE-0175-4DA4-18018F51CC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33" y="974571"/>
            <a:ext cx="4236234" cy="9803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7DA5A2-9BDB-4DB4-6F9C-2D6A3AF104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421" t="24106" r="33971" b="15599"/>
          <a:stretch/>
        </p:blipFill>
        <p:spPr>
          <a:xfrm>
            <a:off x="8398367" y="2628220"/>
            <a:ext cx="3302800" cy="36168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BB0599-7662-85EA-381F-123C837C88DE}"/>
              </a:ext>
            </a:extLst>
          </p:cNvPr>
          <p:cNvSpPr txBox="1"/>
          <p:nvPr/>
        </p:nvSpPr>
        <p:spPr>
          <a:xfrm>
            <a:off x="0" y="36764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Товарный бетон</a:t>
            </a:r>
          </a:p>
        </p:txBody>
      </p:sp>
    </p:spTree>
    <p:extLst>
      <p:ext uri="{BB962C8B-B14F-4D97-AF65-F5344CB8AC3E}">
        <p14:creationId xmlns:p14="http://schemas.microsoft.com/office/powerpoint/2010/main" val="1539602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2B97F1A-51A2-E76D-AA8F-63D1D329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41A6C-A96E-3A59-7A5B-73EF473EFC19}"/>
              </a:ext>
            </a:extLst>
          </p:cNvPr>
          <p:cNvSpPr txBox="1"/>
          <p:nvPr/>
        </p:nvSpPr>
        <p:spPr>
          <a:xfrm>
            <a:off x="0" y="3891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Пиломатериалы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F65382-46B5-113B-01F8-F01029300EB0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DFF149E1-06C3-3B08-0936-45804A19A211}"/>
              </a:ext>
            </a:extLst>
          </p:cNvPr>
          <p:cNvSpPr/>
          <p:nvPr/>
        </p:nvSpPr>
        <p:spPr>
          <a:xfrm>
            <a:off x="395400" y="1120772"/>
            <a:ext cx="5498505" cy="5830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«Вышневолоцкий леспромхоз»</a:t>
            </a:r>
          </a:p>
          <a:p>
            <a:pPr algn="just"/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клееный брус, конструкционная балка,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домокомплекты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фахверк, топливные брикеты RUF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6920000281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171157, Тверская область, г. Вышний Волочек, Красноармейская ул., д.30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Производство: 171157, Тверская область,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г.Вышний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Волочёк, 8-ая Пролетарская улица, 35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https://www.vvlesprom.com/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vvlesprom@mail.ru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(приемная):8 (48233) 6-01-01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A956095C-0AA7-31BF-486A-E8C655F3915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285092" y="1038980"/>
            <a:ext cx="1686167" cy="666567"/>
          </a:xfrm>
          <a:prstGeom prst="rect">
            <a:avLst/>
          </a:prstGeom>
          <a:ln w="0"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D25B5C3-78E9-9EF3-0529-471ADA725354}"/>
              </a:ext>
            </a:extLst>
          </p:cNvPr>
          <p:cNvSpPr/>
          <p:nvPr/>
        </p:nvSpPr>
        <p:spPr>
          <a:xfrm>
            <a:off x="6298097" y="1120772"/>
            <a:ext cx="4937635" cy="4979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«Лесокомбинат»</a:t>
            </a:r>
          </a:p>
          <a:p>
            <a:pPr algn="just"/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пиломатериалы (доска, брус, брусок), круглый лес (сосна, ель, береза, осина)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6911030057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171894, Тверская обл., Лесной р-он, с.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Сорогожское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ул. Советская, д.23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https://lesokombinat69.ru</a:t>
            </a:r>
            <a:endParaRPr lang="en-US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100lesov@inbox.ru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 / сбыт): </a:t>
            </a:r>
            <a:r>
              <a:rPr lang="ru-RU" u="sng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 (482) 717-42-23</a:t>
            </a:r>
            <a:r>
              <a:rPr lang="ru-RU" u="sng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u="sng" strike="noStrike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1649B6-138A-FBB2-9847-BB9FBE29CC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6155" y="1038980"/>
            <a:ext cx="874869" cy="66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79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C0BF4DF-62F4-F6DF-6BB6-106C3F50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35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470A-1533-951C-66BE-2891B6DA7DE5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49F9CFB6-D36C-F94A-416D-9AEB87EA7205}"/>
              </a:ext>
            </a:extLst>
          </p:cNvPr>
          <p:cNvSpPr/>
          <p:nvPr/>
        </p:nvSpPr>
        <p:spPr>
          <a:xfrm>
            <a:off x="631790" y="1351633"/>
            <a:ext cx="5132114" cy="5078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«ТВЕРЬИНТЕРЛЕС»</a:t>
            </a:r>
          </a:p>
          <a:p>
            <a:pPr algn="just"/>
            <a:endParaRPr lang="ru-RU" sz="1800" b="1" strike="noStrike" spc="-1" dirty="0">
              <a:solidFill>
                <a:schemeClr val="accent1">
                  <a:lumMod val="75000"/>
                </a:schemeClr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Компания осуществляет заготовку и</a:t>
            </a:r>
          </a:p>
          <a:p>
            <a:pPr algn="just"/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переработку древесины</a:t>
            </a:r>
          </a:p>
          <a:p>
            <a:pPr algn="just"/>
            <a:endParaRPr lang="ru-RU" sz="1800" b="1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:6939011745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172200, Тверская Область, </a:t>
            </a:r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Селижаровский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Inter"/>
              </a:rPr>
              <a:t>м.о</a:t>
            </a:r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., пгт. Селижарово, ул. Ленина, д. 116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http://seligles.ru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PT Sans" panose="020B0503020203020204" pitchFamily="34" charset="-52"/>
                <a:hlinkClick r:id="rId4"/>
              </a:rPr>
              <a:t>seligles@mail.ru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7 (48269) 2-55-02</a:t>
            </a:r>
            <a:endParaRPr lang="ru-RU" sz="18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B4A0129-7D34-13FA-0461-166E962FC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340" y="828385"/>
            <a:ext cx="1349748" cy="13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6CF5F195-364B-057B-584C-76DA8BD23966}"/>
              </a:ext>
            </a:extLst>
          </p:cNvPr>
          <p:cNvSpPr txBox="1">
            <a:spLocks/>
          </p:cNvSpPr>
          <p:nvPr/>
        </p:nvSpPr>
        <p:spPr>
          <a:xfrm>
            <a:off x="6096000" y="1351633"/>
            <a:ext cx="4876799" cy="55057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«ДИСКАВЕРИ-ПЕНО»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пиломатериалы, топливные гранулы,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домокомплекты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евровагонка, имитация бруса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6935504676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172770, Тверская Область, пгт Пено, ул.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Жагренкова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https://penowood.ru/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(48230) 248‑43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mainbox@penowood.ru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59B26B-4C13-9C15-580D-76F3B0FA52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99" y="828385"/>
            <a:ext cx="1343528" cy="13435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09AAF0-A8DD-8F09-F07A-8F50B6E7816D}"/>
              </a:ext>
            </a:extLst>
          </p:cNvPr>
          <p:cNvSpPr txBox="1"/>
          <p:nvPr/>
        </p:nvSpPr>
        <p:spPr>
          <a:xfrm>
            <a:off x="0" y="3891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Пиломатериалы</a:t>
            </a:r>
          </a:p>
        </p:txBody>
      </p:sp>
    </p:spTree>
    <p:extLst>
      <p:ext uri="{BB962C8B-B14F-4D97-AF65-F5344CB8AC3E}">
        <p14:creationId xmlns:p14="http://schemas.microsoft.com/office/powerpoint/2010/main" val="2829027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E95421C-3C08-FB98-E9D5-E0317823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0BD0A-16D0-2413-A02A-CE930B9B90CE}"/>
              </a:ext>
            </a:extLst>
          </p:cNvPr>
          <p:cNvSpPr txBox="1"/>
          <p:nvPr/>
        </p:nvSpPr>
        <p:spPr>
          <a:xfrm>
            <a:off x="0" y="113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Пиломатериалы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A19A67-5105-C50D-D2C9-F1007879E490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0755677-0DD5-5E86-F26B-FFDBE3D850FE}"/>
              </a:ext>
            </a:extLst>
          </p:cNvPr>
          <p:cNvSpPr txBox="1">
            <a:spLocks/>
          </p:cNvSpPr>
          <p:nvPr/>
        </p:nvSpPr>
        <p:spPr>
          <a:xfrm>
            <a:off x="6096000" y="1075679"/>
            <a:ext cx="5569224" cy="5398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«ЛПХ «СИЯНИЕ»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b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полный цикл по заготовке и глубокой переработке древесины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6922003175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172630, Тверская Область,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Западнодвинский, пгт Старая Торопа,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Комсомольская,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2А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http://lph-siyanie.ru/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+7(495)287-76-66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lph@siyanie.ru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773C13-6D47-1691-7A51-E461EED128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171" y="1075679"/>
            <a:ext cx="2456053" cy="584775"/>
          </a:xfrm>
          <a:prstGeom prst="rect">
            <a:avLst/>
          </a:prstGeom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D53C2CAC-C9B1-9F81-477B-433B8D2BACD2}"/>
              </a:ext>
            </a:extLst>
          </p:cNvPr>
          <p:cNvSpPr/>
          <p:nvPr/>
        </p:nvSpPr>
        <p:spPr>
          <a:xfrm>
            <a:off x="534504" y="1075679"/>
            <a:ext cx="5561496" cy="53106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b="1" cap="all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Тверьвуд</a:t>
            </a:r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»</a:t>
            </a: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sz="1800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Л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есозаготовки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6950030981</a:t>
            </a:r>
            <a:endParaRPr lang="ru-RU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170100, ТВЕРСКАЯ ОБЛАСТЬ, ГОРОД ТВЕРЬ, БУЛЬВАР РАДИЩЕВА, ДОМ 48, ОФИС 6</a:t>
            </a:r>
            <a:b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http://tverwood.ru/</a:t>
            </a:r>
            <a:endParaRPr lang="ru-RU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8"/>
              </a:rPr>
              <a:t>tverwood@mail.ru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(4822) 79-06-14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3B865E-521E-3BF8-221B-9632A0044D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4374" y="1470446"/>
            <a:ext cx="842007" cy="70592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6934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E710D-2A2E-9067-83A9-72896B488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33AC2-8DCD-1E42-CA8B-EB264B2A5E6A}"/>
              </a:ext>
            </a:extLst>
          </p:cNvPr>
          <p:cNvSpPr txBox="1"/>
          <p:nvPr/>
        </p:nvSpPr>
        <p:spPr>
          <a:xfrm>
            <a:off x="0" y="3438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Пиломатериалы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27217-9E56-4B90-1C42-D8D9F182DB0E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A1D14839-2141-04FC-B21E-3D56D347815B}"/>
              </a:ext>
            </a:extLst>
          </p:cNvPr>
          <p:cNvSpPr/>
          <p:nvPr/>
        </p:nvSpPr>
        <p:spPr>
          <a:xfrm>
            <a:off x="431801" y="1090353"/>
            <a:ext cx="5402470" cy="5226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«АКМО»</a:t>
            </a: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пиломатериалы, кроме профилированных, толщиной более 6 мм, непропитанные железнодорожные и трамвайные шпалы из древесины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6912007163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1172527, Тверская Область,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Нелидовский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г Нелидово,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Глазова, д. 15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https://akmo.ru/</a:t>
            </a:r>
            <a:endParaRPr lang="ru-RU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 akmo@akmo.ru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(48266) 5-53-91</a:t>
            </a:r>
            <a:b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endParaRPr lang="ru-RU" sz="1800" u="sng" strike="noStrike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EF58C73B-1551-3124-11BE-1F4272E7EF37}"/>
              </a:ext>
            </a:extLst>
          </p:cNvPr>
          <p:cNvSpPr/>
          <p:nvPr/>
        </p:nvSpPr>
        <p:spPr>
          <a:xfrm>
            <a:off x="6357731" y="1090353"/>
            <a:ext cx="5595729" cy="4858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«Лагуна»</a:t>
            </a:r>
          </a:p>
          <a:p>
            <a:pPr algn="just"/>
            <a:endParaRPr lang="ru-RU" cap="al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пиломатериалы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6901023357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171720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Тверская Область, г. Весьегонск, ул. Советская, д. 114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ooolaguna@inbox.ru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  +7 (48264) 2-11-32</a:t>
            </a:r>
            <a:b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endParaRPr lang="ru-RU" sz="1800" u="sng" strike="noStrike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461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67A19-0450-7EE9-A249-FB24C4202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3" y="2027583"/>
            <a:ext cx="6867940" cy="28028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600" b="1" dirty="0">
                <a:latin typeface="MS Reference Sans Serif" panose="020B0604030504040204" pitchFamily="34" charset="0"/>
              </a:rPr>
              <a:t> </a:t>
            </a:r>
            <a:r>
              <a:rPr lang="ru-RU" sz="3600" b="1" dirty="0">
                <a:solidFill>
                  <a:srgbClr val="5D597F"/>
                </a:solidFill>
                <a:latin typeface="Calibri" panose="020F0502020204030204" pitchFamily="34" charset="0"/>
                <a:ea typeface="Jost" pitchFamily="2" charset="-52"/>
              </a:rPr>
              <a:t>2. Материалы для внутренних отделочных работ и интерьера</a:t>
            </a:r>
            <a:br>
              <a:rPr lang="ru-RU" sz="3600" b="1" i="1" dirty="0">
                <a:solidFill>
                  <a:srgbClr val="5D597F"/>
                </a:solidFill>
                <a:latin typeface="Calibri" panose="020F0502020204030204" pitchFamily="34" charset="0"/>
                <a:ea typeface="Jost" pitchFamily="2" charset="-52"/>
              </a:rPr>
            </a:br>
            <a:endParaRPr lang="ru-RU" sz="3600" dirty="0"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BFC1CD8-C7E5-7401-7748-6897BC08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769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1AB3E46-7188-B9F3-46DC-E1EA1726E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E6B45E-FAAF-DF31-8243-C1FFF9EC9223}"/>
              </a:ext>
            </a:extLst>
          </p:cNvPr>
          <p:cNvSpPr txBox="1"/>
          <p:nvPr/>
        </p:nvSpPr>
        <p:spPr>
          <a:xfrm>
            <a:off x="0" y="34198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Материалы для внутренних отделочных работ и интерьера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4F1122-EF86-0F0C-697F-C278491D9D1A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003ED98A-EC9A-92B0-6D61-DEFD5D06039C}"/>
              </a:ext>
            </a:extLst>
          </p:cNvPr>
          <p:cNvSpPr/>
          <p:nvPr/>
        </p:nvSpPr>
        <p:spPr>
          <a:xfrm>
            <a:off x="563992" y="1387642"/>
            <a:ext cx="5402470" cy="5226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«Белый Камень»</a:t>
            </a:r>
            <a:endParaRPr lang="ru-RU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каменные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слэбы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любой толщины из блоков натурального камня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7733906769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121552, город Москва, Островная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2,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офис 248, д. 51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https://pietrabianca.ru/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info@pietrabianca.ru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(495) 739-38-80</a:t>
            </a:r>
            <a:b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endParaRPr lang="ru-RU" sz="1800" u="sng" strike="noStrike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EE0B6C-7FE6-C516-FFFB-E71F1A528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66" y="706695"/>
            <a:ext cx="3292403" cy="2339931"/>
          </a:xfrm>
          <a:prstGeom prst="rect">
            <a:avLst/>
          </a:prstGeom>
        </p:spPr>
      </p:pic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B976688F-17B7-AF28-280A-517E4DBC4C8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867728" y="3222069"/>
            <a:ext cx="4760280" cy="31734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97148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7303E69-4AEB-BE83-206E-2E42224EB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DE7DFB-AC09-5263-60F4-4FB544F27E38}"/>
              </a:ext>
            </a:extLst>
          </p:cNvPr>
          <p:cNvSpPr txBox="1">
            <a:spLocks/>
          </p:cNvSpPr>
          <p:nvPr/>
        </p:nvSpPr>
        <p:spPr>
          <a:xfrm>
            <a:off x="565597" y="975405"/>
            <a:ext cx="5181600" cy="52270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АО «КСК «Ржевский»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u="sng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керамзитовый гравий, сухие смеси, щебень,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песок, товарный бетон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 6914001512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172391, Тверская область, г. Ржев,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Центральная ул., д.25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</a:rPr>
              <a:t>https://www.rzevgbi.ru/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2"/>
              </a:rPr>
              <a:t>marketing@rzevgbi.ru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3"/>
              </a:rPr>
              <a:t>ksk@rzevgbi.ru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 8 800-250-64-95</a:t>
            </a:r>
          </a:p>
          <a:p>
            <a:pPr>
              <a:lnSpc>
                <a:spcPct val="100000"/>
              </a:lnSpc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4F71D3-DEEF-C4C4-ABED-C6F137DFE20E}"/>
              </a:ext>
            </a:extLst>
          </p:cNvPr>
          <p:cNvSpPr txBox="1"/>
          <p:nvPr/>
        </p:nvSpPr>
        <p:spPr>
          <a:xfrm>
            <a:off x="0" y="10917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Изделия ЖБИ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6FE80F-FBE8-8886-051C-C5BDBAB1AC5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545055" y="828385"/>
            <a:ext cx="2470680" cy="679320"/>
          </a:xfrm>
          <a:prstGeom prst="rect">
            <a:avLst/>
          </a:prstGeom>
          <a:ln w="0">
            <a:noFill/>
          </a:ln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6BB5D3B3-870B-71FA-3DFF-890800214223}"/>
              </a:ext>
            </a:extLst>
          </p:cNvPr>
          <p:cNvSpPr txBox="1">
            <a:spLocks/>
          </p:cNvSpPr>
          <p:nvPr/>
        </p:nvSpPr>
        <p:spPr>
          <a:xfrm>
            <a:off x="6172200" y="949899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ООО «КСМ»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изделия из бетона для использования в строительстве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6950036574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170100</a:t>
            </a:r>
            <a:r>
              <a:rPr lang="ru-RU" sz="1800" b="0" strike="noStrike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г. Тверь, ул. Красные Горки, д. 1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  <a:hlinkClick r:id="rId5"/>
              </a:rPr>
              <a:t>https://ksmtver.ru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ea typeface="Jost" pitchFamily="2" charset="-52"/>
                <a:cs typeface="Times New Roman" panose="02020603050405020304" pitchFamily="18" charset="0"/>
                <a:hlinkClick r:id="rId6"/>
              </a:rPr>
              <a:t>ksmtver69@yandex.ru</a:t>
            </a: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 8 </a:t>
            </a: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(4822) 348-402,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8-910-538-88-22, 8-920-181-36-63</a:t>
            </a:r>
            <a:endParaRPr lang="ru-RU" sz="1800" dirty="0">
              <a:ea typeface="Jost" pitchFamily="2" charset="-5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0381C6-D027-BF69-B145-78743E613B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380" b="24176"/>
          <a:stretch/>
        </p:blipFill>
        <p:spPr>
          <a:xfrm>
            <a:off x="9630836" y="828385"/>
            <a:ext cx="1879429" cy="882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88B19A-80C7-99FF-7E16-8BB5CA46FECD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8" action="ppaction://hlinksldjump"/>
              </a:rPr>
              <a:t>Вернуться в оглавление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90255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5C8718-18F1-9E54-032A-05BC1BE5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40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8B376-E17F-0960-8B8A-2CE16FE6A40D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C19076F-BB16-1AA3-327B-9CE94EC72BB5}"/>
              </a:ext>
            </a:extLst>
          </p:cNvPr>
          <p:cNvSpPr txBox="1">
            <a:spLocks/>
          </p:cNvSpPr>
          <p:nvPr/>
        </p:nvSpPr>
        <p:spPr>
          <a:xfrm>
            <a:off x="590697" y="1138786"/>
            <a:ext cx="5452585" cy="47958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«Каменный век»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базальтового волокна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5010027811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г. Кимры, ул. Орджоникидзе, д. 83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https://basfiber.com/ru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FF8562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info@basfiber.com</a:t>
            </a:r>
            <a:endParaRPr lang="ru-RU" sz="1800" dirty="0">
              <a:solidFill>
                <a:srgbClr val="FF8562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8 (495) 197-88-00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75F409-0E42-DC1D-443E-2C00A46C7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13" y="923343"/>
            <a:ext cx="1848543" cy="97972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9E271E-C36F-C030-8655-FDF4A21B66E3}"/>
              </a:ext>
            </a:extLst>
          </p:cNvPr>
          <p:cNvSpPr/>
          <p:nvPr/>
        </p:nvSpPr>
        <p:spPr>
          <a:xfrm>
            <a:off x="6096000" y="1096342"/>
            <a:ext cx="5505303" cy="543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ООО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«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ФОРМАТ»</a:t>
            </a:r>
            <a:endParaRPr lang="en-US" b="1" i="0" dirty="0">
              <a:solidFill>
                <a:schemeClr val="accent1">
                  <a:lumMod val="75000"/>
                </a:schemeClr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ru-RU" b="1" i="0" dirty="0">
              <a:solidFill>
                <a:schemeClr val="accent1">
                  <a:lumMod val="75000"/>
                </a:schemeClr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trike="noStrike" spc="-1" dirty="0">
                <a:solidFill>
                  <a:srgbClr val="252525"/>
                </a:solidFill>
                <a:highlight>
                  <a:srgbClr val="FFFFFF"/>
                </a:highlight>
                <a:latin typeface="Calibri" panose="020F0502020204030204" pitchFamily="34" charset="0"/>
                <a:ea typeface="Jost" pitchFamily="2" charset="-52"/>
              </a:rPr>
              <a:t>Т</a:t>
            </a:r>
            <a:r>
              <a:rPr lang="ru-RU" b="0" i="0" dirty="0">
                <a:solidFill>
                  <a:srgbClr val="25252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еплоизоляционный материал на основе вспененного полиэтилена  для изоляции строительных конструкций стен, полов, кровли, систем вентиляции, для изоляции труб, емкостей, металлоизделий, в том числе для автомобильной промышленности, а также разнообразные виды упаковочных материалов.</a:t>
            </a:r>
            <a:endParaRPr lang="en-US" b="0" i="0" dirty="0">
              <a:solidFill>
                <a:srgbClr val="252525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7722829720</a:t>
            </a: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171296 Тверская область, Конаковский район, село Городня, ул. Садовая, д.40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https://www.isocom.ru/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b="0" i="0" dirty="0">
                <a:solidFill>
                  <a:srgbClr val="FF6600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  <a:hlinkClick r:id="rId7"/>
              </a:rPr>
              <a:t>info@isocom.ru</a:t>
            </a:r>
            <a:endParaRPr lang="en-US" b="0" i="0" dirty="0">
              <a:solidFill>
                <a:srgbClr val="FF6600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8 (4822)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77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79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80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2A37B0-3C21-F23D-301C-B80B53BF54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245" y="828385"/>
            <a:ext cx="1735058" cy="76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8A0F81-54B0-7DD3-5438-C2C0CA93A796}"/>
              </a:ext>
            </a:extLst>
          </p:cNvPr>
          <p:cNvSpPr txBox="1"/>
          <p:nvPr/>
        </p:nvSpPr>
        <p:spPr>
          <a:xfrm>
            <a:off x="0" y="-3284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Материалы для внутренних отделочных работ и интерьера</a:t>
            </a:r>
          </a:p>
        </p:txBody>
      </p:sp>
    </p:spTree>
    <p:extLst>
      <p:ext uri="{BB962C8B-B14F-4D97-AF65-F5344CB8AC3E}">
        <p14:creationId xmlns:p14="http://schemas.microsoft.com/office/powerpoint/2010/main" val="4097377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68CE4D1-B407-36DE-77BB-20F5E1A7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BF110-BFDC-EF77-67F9-2C4409B5E0CE}"/>
              </a:ext>
            </a:extLst>
          </p:cNvPr>
          <p:cNvSpPr txBox="1"/>
          <p:nvPr/>
        </p:nvSpPr>
        <p:spPr>
          <a:xfrm>
            <a:off x="0" y="-3284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Материалы для внутренних отделочных работ и интерьера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6FA9F-D6BE-9C4F-E34F-E51F6CD2814C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4500BF80-B026-674C-1BCE-FDDF123CBC0D}"/>
              </a:ext>
            </a:extLst>
          </p:cNvPr>
          <p:cNvSpPr/>
          <p:nvPr/>
        </p:nvSpPr>
        <p:spPr>
          <a:xfrm>
            <a:off x="457199" y="1075277"/>
            <a:ext cx="5486401" cy="5365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Вергокан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короба напольные промышленные, проволочные кабельные лотки, лестничные лотки, монтажные системы, напольные системы, огнестойкие системы E30-E60-E90, нержавеющая сталь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6911024511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171260, Тверская область, Конаковский р-н, пгт Редкино, Промышленная ул., д. 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www.vergokan.com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vergokansupportrussia@atkore.com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250 58 23, 8 (499) 922 40 14 </a:t>
            </a: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2D91CF5B-ABD2-44DF-3570-F3826712326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610512" y="942816"/>
            <a:ext cx="1615532" cy="747960"/>
          </a:xfrm>
          <a:prstGeom prst="rect">
            <a:avLst/>
          </a:prstGeom>
          <a:ln w="0">
            <a:noFill/>
          </a:ln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F9F2B37F-42ED-965B-B08E-E0E19F0E225D}"/>
              </a:ext>
            </a:extLst>
          </p:cNvPr>
          <p:cNvSpPr/>
          <p:nvPr/>
        </p:nvSpPr>
        <p:spPr>
          <a:xfrm>
            <a:off x="6248402" y="1075277"/>
            <a:ext cx="5458521" cy="543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«ДКС»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кабеленесущих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систем и низковольтного оборудования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6905062011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170025, Тверская область, г. Тверь, ул. Бочкина, д.15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http://dkc.ru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7"/>
              </a:rPr>
              <a:t>tver@dkc.ru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8 (4822)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77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79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80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B115FEBB-43CD-FFE3-93D5-F66EC5C70C3C}"/>
              </a:ext>
            </a:extLst>
          </p:cNvPr>
          <p:cNvPicPr/>
          <p:nvPr/>
        </p:nvPicPr>
        <p:blipFill rotWithShape="1">
          <a:blip r:embed="rId8"/>
          <a:srcRect t="16644" b="26170"/>
          <a:stretch/>
        </p:blipFill>
        <p:spPr>
          <a:xfrm>
            <a:off x="9635192" y="942816"/>
            <a:ext cx="2071731" cy="7479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170153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FB54C5B-D7BE-EB15-7215-8A87EAEE7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42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9C7180-4EA3-48E0-C032-3C9CE917ABAA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5519908-24EE-C622-B9AC-3AE603C2C733}"/>
              </a:ext>
            </a:extLst>
          </p:cNvPr>
          <p:cNvSpPr txBox="1">
            <a:spLocks/>
          </p:cNvSpPr>
          <p:nvPr/>
        </p:nvSpPr>
        <p:spPr>
          <a:xfrm>
            <a:off x="320040" y="828385"/>
            <a:ext cx="5663317" cy="53137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«Тверской лакокрасочный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завод»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 авторемонтные (грунты,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порозаполнители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отвердители, прозрачные лаки, разбавители, краски);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индустриальные покрытия (грунты, отвердители, биндеры (основа), пигменты)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6901091702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170039, Тверская область, г. Тверь,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Паши Савельевой ул., д.45 строение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https://paintfactory.ru/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info@paintfactory.ru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79-07-77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17035DAC-F5FB-E23E-4CC7-379B86EC9800}"/>
              </a:ext>
            </a:extLst>
          </p:cNvPr>
          <p:cNvPicPr/>
          <p:nvPr/>
        </p:nvPicPr>
        <p:blipFill>
          <a:blip r:embed="rId5"/>
          <a:srcRect l="12378" t="36803" r="10346" b="37354"/>
          <a:stretch/>
        </p:blipFill>
        <p:spPr>
          <a:xfrm>
            <a:off x="3816627" y="702563"/>
            <a:ext cx="2077528" cy="748550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8408ABA0-9858-A1D2-E3D0-A00BB6336E97}"/>
              </a:ext>
            </a:extLst>
          </p:cNvPr>
          <p:cNvSpPr txBox="1">
            <a:spLocks/>
          </p:cNvSpPr>
          <p:nvPr/>
        </p:nvSpPr>
        <p:spPr>
          <a:xfrm>
            <a:off x="5983357" y="808376"/>
            <a:ext cx="5532065" cy="5437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«Пластик-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Строймаркет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строительная химия под торговой маркой UNIVERSUM®: промышленные полы, антикоррозионные покрытия, огнезащитные материалы, гидроизоляционные материалы, сухие строительные смеси, клеи и герметики, энергосберегающие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ппу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покрытия, разметка дорог и маркировка аэродромов, термоизоляционные плиты, гидроизоляционные мембраны, поверхностно-активные вещества (павы), пигментные пасты, пластизоли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6950139428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170518, Тверская область, Калининский р-н, тер. Лебедево,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Маршала Василевского,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https://untec.ru/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info@untec.ru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8-800-775-56-25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600C140C-179A-58FB-63C5-8D84EF2A0202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753297" y="767325"/>
            <a:ext cx="1851328" cy="521161"/>
          </a:xfrm>
          <a:prstGeom prst="rect">
            <a:avLst/>
          </a:prstGeom>
          <a:ln w="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7B8FA2-B1CC-AC80-EB51-5BED5F9B2D97}"/>
              </a:ext>
            </a:extLst>
          </p:cNvPr>
          <p:cNvSpPr txBox="1"/>
          <p:nvPr/>
        </p:nvSpPr>
        <p:spPr>
          <a:xfrm>
            <a:off x="0" y="-3284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Материалы для внутренних отделочных работ и интерьера</a:t>
            </a:r>
          </a:p>
        </p:txBody>
      </p:sp>
    </p:spTree>
    <p:extLst>
      <p:ext uri="{BB962C8B-B14F-4D97-AF65-F5344CB8AC3E}">
        <p14:creationId xmlns:p14="http://schemas.microsoft.com/office/powerpoint/2010/main" val="22169999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66DA82D-6A33-6163-7E7D-98B882F1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43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42098A-2121-AE92-F4EA-90DC6D5F721D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2">
            <a:extLst>
              <a:ext uri="{FF2B5EF4-FFF2-40B4-BE49-F238E27FC236}">
                <a16:creationId xmlns:a16="http://schemas.microsoft.com/office/drawing/2014/main" id="{1301E489-E4C1-19F6-F6A4-9E3248F01C9E}"/>
              </a:ext>
            </a:extLst>
          </p:cNvPr>
          <p:cNvSpPr/>
          <p:nvPr/>
        </p:nvSpPr>
        <p:spPr>
          <a:xfrm>
            <a:off x="565920" y="1084020"/>
            <a:ext cx="5357802" cy="5999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«ИНТЕРРА ДЕКО ГРУПП»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декоративные штукатурки и краски</a:t>
            </a: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6952037870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170019, Тверская область, г. Тверь,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ул. Пржевальского, д.80 литера а-3,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помещение 27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https://maitre-deco.ru</a:t>
            </a:r>
            <a:r>
              <a:rPr lang="ru-RU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/</a:t>
            </a:r>
            <a:r>
              <a:rPr lang="ru-RU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contact@maitre-deco.ru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(приемная/сбыт): 8 (495) 150 51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23</a:t>
            </a: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0B710D95-96C4-9BB1-EC66-108A80263E7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07011" y="5096147"/>
            <a:ext cx="1913520" cy="677833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75C3CEAC-5D37-6C04-671E-A0DA31626204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192588" y="5096147"/>
            <a:ext cx="1901880" cy="635040"/>
          </a:xfrm>
          <a:prstGeom prst="rect">
            <a:avLst/>
          </a:prstGeom>
          <a:ln w="0">
            <a:noFill/>
          </a:ln>
        </p:spPr>
      </p:pic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1ACA76C1-BA13-0A54-C71A-AEE620AFFAC3}"/>
              </a:ext>
            </a:extLst>
          </p:cNvPr>
          <p:cNvSpPr/>
          <p:nvPr/>
        </p:nvSpPr>
        <p:spPr>
          <a:xfrm>
            <a:off x="6272679" y="1084019"/>
            <a:ext cx="5212310" cy="5999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«Колор технолоджи»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Производство красок и лаков на основе полимеров</a:t>
            </a:r>
            <a:endParaRPr lang="en-US" b="0" i="0" dirty="0">
              <a:solidFill>
                <a:srgbClr val="000000"/>
              </a:solidFill>
              <a:effectLst/>
              <a:latin typeface="Inter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</a:t>
            </a:r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6950216048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Rubik"/>
              </a:rPr>
              <a:t>170039 г. Тверь, ул. Паши Савельевой д. 78, оф. 18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https://col-tech.ru/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b="0" i="0" u="none" strike="noStrike" dirty="0">
                <a:solidFill>
                  <a:srgbClr val="062E3C"/>
                </a:solidFill>
                <a:effectLst/>
                <a:latin typeface="Rubik"/>
                <a:hlinkClick r:id="rId8"/>
              </a:rPr>
              <a:t>info@col-tech.ru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</a:t>
            </a:r>
            <a:r>
              <a:rPr lang="ru-RU" b="0" i="0" u="none" strike="noStrike" dirty="0">
                <a:effectLst/>
                <a:latin typeface="Rubik"/>
              </a:rPr>
              <a:t>8 800 201 67 69</a:t>
            </a:r>
            <a:endParaRPr lang="ru-RU" sz="1800" b="0" strike="noStrike" spc="-1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6369E9-B0C3-2E8E-6624-D7A71CBA25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81" y="5001934"/>
            <a:ext cx="1833438" cy="8662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446F98-35B4-7646-CC42-64EC7C73730E}"/>
              </a:ext>
            </a:extLst>
          </p:cNvPr>
          <p:cNvSpPr txBox="1"/>
          <p:nvPr/>
        </p:nvSpPr>
        <p:spPr>
          <a:xfrm>
            <a:off x="0" y="-3284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Материалы для внутренних отделочных работ и интерьера</a:t>
            </a:r>
          </a:p>
        </p:txBody>
      </p:sp>
    </p:spTree>
    <p:extLst>
      <p:ext uri="{BB962C8B-B14F-4D97-AF65-F5344CB8AC3E}">
        <p14:creationId xmlns:p14="http://schemas.microsoft.com/office/powerpoint/2010/main" val="3358582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7D9669B-1DF5-C31D-4244-4EB6681BE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44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B4C562-8462-5251-8F0C-8AA1BE05015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2F19DF8F-9F85-F438-0C9D-891BA896E150}"/>
              </a:ext>
            </a:extLst>
          </p:cNvPr>
          <p:cNvSpPr/>
          <p:nvPr/>
        </p:nvSpPr>
        <p:spPr>
          <a:xfrm>
            <a:off x="6233161" y="1133696"/>
            <a:ext cx="5516760" cy="5423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Альстром-Мункшо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Тверь»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стеклохолст (основа для производства ПВХ-линолеума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на вспененной основе) и малярный стеклохолст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6911024261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171260, Тверская область, Конаковский р-н,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пгт Редкино, Промышленная ул., д.11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www.ahlstrom-munksjo.com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info.tver@ahlstrom-munksjo.com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8 (495) 644 13 50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7759DA-06D4-878D-F0D5-28E8F01E09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7" b="17999"/>
          <a:stretch/>
        </p:blipFill>
        <p:spPr>
          <a:xfrm>
            <a:off x="10188207" y="864235"/>
            <a:ext cx="1343051" cy="1003639"/>
          </a:xfrm>
          <a:prstGeom prst="rect">
            <a:avLst/>
          </a:prstGeom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570D86FA-8534-A5D6-8891-1177A48F3833}"/>
              </a:ext>
            </a:extLst>
          </p:cNvPr>
          <p:cNvSpPr/>
          <p:nvPr/>
        </p:nvSpPr>
        <p:spPr>
          <a:xfrm>
            <a:off x="442080" y="1128409"/>
            <a:ext cx="5516761" cy="4603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Тверьтрубпласт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полиэтиленовые трубы 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6905052172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170017, Тверская область, г. Тверь, промзона Лазурная, д. 35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http://tvtp.ru/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7"/>
              </a:rPr>
              <a:t>info@tvtp.ru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822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)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77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61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3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0A0154-A286-91BB-1485-FF4E5CF631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164" y="864235"/>
            <a:ext cx="1425817" cy="12249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F371B8-ACB9-D7AE-0B1C-2CBAB138C925}"/>
              </a:ext>
            </a:extLst>
          </p:cNvPr>
          <p:cNvSpPr txBox="1"/>
          <p:nvPr/>
        </p:nvSpPr>
        <p:spPr>
          <a:xfrm>
            <a:off x="0" y="-3284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Материалы для внутренних отделочных работ и интерьера</a:t>
            </a:r>
          </a:p>
        </p:txBody>
      </p:sp>
    </p:spTree>
    <p:extLst>
      <p:ext uri="{BB962C8B-B14F-4D97-AF65-F5344CB8AC3E}">
        <p14:creationId xmlns:p14="http://schemas.microsoft.com/office/powerpoint/2010/main" val="22902195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C06958B-AF9C-161F-04F2-02F55780E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45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76C05-CA7C-4188-AFE8-645735885025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DEF7344-9E3D-F9E6-FD9D-BC9A7063D172}"/>
              </a:ext>
            </a:extLst>
          </p:cNvPr>
          <p:cNvSpPr txBox="1">
            <a:spLocks/>
          </p:cNvSpPr>
          <p:nvPr/>
        </p:nvSpPr>
        <p:spPr>
          <a:xfrm>
            <a:off x="642026" y="808377"/>
            <a:ext cx="5341332" cy="543668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«Креп-Пласт»</a:t>
            </a:r>
            <a:endParaRPr lang="en-US" sz="72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 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сотовый поликарбонат, монолитный поликарбонат, комплектующие для поликарбоната, расчет поликарбоната, теплицы, капельный полив, </a:t>
            </a:r>
            <a:r>
              <a:rPr lang="ru-RU" sz="72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термоприводы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санузлы/душевые дачные</a:t>
            </a:r>
            <a:endParaRPr lang="en-US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</a:t>
            </a:r>
            <a:r>
              <a:rPr lang="ru-RU" sz="7200" spc="-1" dirty="0">
                <a:solidFill>
                  <a:srgbClr val="111111"/>
                </a:solidFill>
                <a:latin typeface="Calibri" panose="020F0502020204030204" pitchFamily="34" charset="0"/>
                <a:ea typeface="Jost" pitchFamily="2" charset="-52"/>
              </a:rPr>
              <a:t>7716874450</a:t>
            </a: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115477, город Москва, Промышленная </a:t>
            </a:r>
            <a:r>
              <a:rPr lang="ru-RU" sz="72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4 стр. 1, этаж 1 </a:t>
            </a:r>
            <a:r>
              <a:rPr lang="ru-RU" sz="72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IV, комната № 12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72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https://kinplast.ru/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72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info@kin.su</a:t>
            </a: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(495) 909-85-00</a:t>
            </a:r>
            <a:endParaRPr lang="ru-RU" sz="72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CE5C8E82-EB2F-01CA-9F7D-E935F2C666EE}"/>
              </a:ext>
            </a:extLst>
          </p:cNvPr>
          <p:cNvPicPr/>
          <p:nvPr/>
        </p:nvPicPr>
        <p:blipFill>
          <a:blip r:embed="rId5"/>
          <a:srcRect t="36280" b="33917"/>
          <a:stretch/>
        </p:blipFill>
        <p:spPr>
          <a:xfrm>
            <a:off x="2083794" y="5188117"/>
            <a:ext cx="2215053" cy="950849"/>
          </a:xfrm>
          <a:prstGeom prst="rect">
            <a:avLst/>
          </a:prstGeom>
          <a:ln w="0">
            <a:noFill/>
          </a:ln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91731C2D-D8A8-EC7A-73C2-13D3202F0AC7}"/>
              </a:ext>
            </a:extLst>
          </p:cNvPr>
          <p:cNvSpPr/>
          <p:nvPr/>
        </p:nvSpPr>
        <p:spPr>
          <a:xfrm>
            <a:off x="6208644" y="811684"/>
            <a:ext cx="5432271" cy="4574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«Текос»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c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айдинг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TECOS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фасадные панели, террасная доска (ДПК), водосточная система, софит для подшивки, аксессуары для сайдинга</a:t>
            </a: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6911022345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171260, Тверская область, Конаковский р-н, пгт Редкино, Промышленная ул., д.10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https://tecos.ru/</a:t>
            </a:r>
            <a:r>
              <a:rPr lang="ru-RU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strike="noStrike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office@tecos.ru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(495) 123-33-15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53F9A20-1AC1-5403-53EA-9A2663E71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997" y="4919495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35B7C7-FD40-050B-19B4-A7D0AA88CFA9}"/>
              </a:ext>
            </a:extLst>
          </p:cNvPr>
          <p:cNvSpPr txBox="1"/>
          <p:nvPr/>
        </p:nvSpPr>
        <p:spPr>
          <a:xfrm>
            <a:off x="0" y="-3284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Материалы для внутренних отделочных работ и интерьера</a:t>
            </a:r>
          </a:p>
        </p:txBody>
      </p:sp>
    </p:spTree>
    <p:extLst>
      <p:ext uri="{BB962C8B-B14F-4D97-AF65-F5344CB8AC3E}">
        <p14:creationId xmlns:p14="http://schemas.microsoft.com/office/powerpoint/2010/main" val="31306765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FCB0917-5966-89D1-A75D-78E8747C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C5F4-5FC7-AA32-F934-8D84A7BC3454}"/>
              </a:ext>
            </a:extLst>
          </p:cNvPr>
          <p:cNvSpPr txBox="1"/>
          <p:nvPr/>
        </p:nvSpPr>
        <p:spPr>
          <a:xfrm>
            <a:off x="0" y="24361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Материалы для внутренних отделочных работ и интерьера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B4E915-50B2-02DB-CB9D-135E3B4F63BE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460B7ACC-234D-0BD0-B4F0-4CB2BA07749D}"/>
              </a:ext>
            </a:extLst>
          </p:cNvPr>
          <p:cNvSpPr/>
          <p:nvPr/>
        </p:nvSpPr>
        <p:spPr>
          <a:xfrm>
            <a:off x="669195" y="1071664"/>
            <a:ext cx="5234648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«ПМК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Calibri" panose="020F0502020204030204" pitchFamily="34" charset="0"/>
                <a:ea typeface="Jost" pitchFamily="2" charset="-52"/>
              </a:rPr>
              <a:t>Производство лестниц</a:t>
            </a:r>
          </a:p>
          <a:p>
            <a:endParaRPr lang="ru-RU" b="0" i="0" dirty="0">
              <a:effectLst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trike="noStrike" spc="-1" dirty="0">
                <a:latin typeface="Calibri" panose="020F0502020204030204" pitchFamily="34" charset="0"/>
                <a:ea typeface="Jost" pitchFamily="2" charset="-52"/>
              </a:rPr>
              <a:t>ИНН:</a:t>
            </a:r>
            <a:r>
              <a:rPr lang="ru-RU" dirty="0"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i="0" u="sng" dirty="0">
                <a:effectLst/>
                <a:latin typeface="Calibri" panose="020F0502020204030204" pitchFamily="34" charset="0"/>
                <a:ea typeface="Jost" pitchFamily="2" charset="-52"/>
              </a:rPr>
              <a:t>6950147549</a:t>
            </a:r>
            <a:endParaRPr lang="ru-RU" strike="noStrike" spc="-1" dirty="0">
              <a:latin typeface="Calibri" panose="020F0502020204030204" pitchFamily="34" charset="0"/>
              <a:ea typeface="Jost" pitchFamily="2" charset="-52"/>
            </a:endParaRPr>
          </a:p>
          <a:p>
            <a:pPr algn="l"/>
            <a:r>
              <a:rPr lang="ru-RU" strike="noStrike" spc="-1" dirty="0"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i="0" dirty="0">
                <a:effectLst/>
                <a:latin typeface="Calibri" panose="020F0502020204030204" pitchFamily="34" charset="0"/>
                <a:ea typeface="Jost" pitchFamily="2" charset="-52"/>
              </a:rPr>
              <a:t>170006, Тверская область, город Тверь, Бежецкое шоссе, 130</a:t>
            </a:r>
          </a:p>
          <a:p>
            <a:r>
              <a:rPr lang="ru-RU" strike="noStrike" spc="-1" dirty="0"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trike="noStrike" spc="-1" dirty="0">
                <a:latin typeface="Calibri" panose="020F0502020204030204" pitchFamily="34" charset="0"/>
                <a:ea typeface="Jost" pitchFamily="2" charset="-52"/>
                <a:hlinkClick r:id="rId3"/>
              </a:rPr>
              <a:t>https://lestv.ru/</a:t>
            </a:r>
            <a:r>
              <a:rPr lang="en-US" strike="noStrike" spc="-1" dirty="0"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trike="noStrike" spc="-1" dirty="0"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trike="noStrike" spc="-1" dirty="0"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Jost" pitchFamily="2" charset="-5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mail@lestv.ru</a:t>
            </a:r>
            <a:r>
              <a:rPr lang="en-US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trike="noStrike" spc="-1" dirty="0"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ru-RU" dirty="0"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i="0" dirty="0">
                <a:effectLst/>
                <a:latin typeface="Calibri" panose="020F0502020204030204" pitchFamily="34" charset="0"/>
                <a:ea typeface="Jost" pitchFamily="2" charset="-52"/>
              </a:rPr>
              <a:t>8 (4822) 75-24-70</a:t>
            </a:r>
          </a:p>
          <a:p>
            <a:pPr>
              <a:lnSpc>
                <a:spcPct val="150000"/>
              </a:lnSpc>
            </a:pPr>
            <a:endParaRPr lang="ru-RU" b="0" strike="noStrike" spc="-1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5B730A-A6E9-265D-279B-5C5467A2EA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92" y="4428091"/>
            <a:ext cx="2695653" cy="16630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67C746-7DB7-F8EC-8E32-4D768A831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52" y="1071664"/>
            <a:ext cx="3433161" cy="24184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979515-A3E3-1E77-C199-FAFB0CCC41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956" y="3611268"/>
            <a:ext cx="3724849" cy="262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895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3E1EE-1036-9055-094D-8379DE5B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23" y="149086"/>
            <a:ext cx="7156174" cy="338924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Jost" pitchFamily="2" charset="-52"/>
                <a:cs typeface="+mj-cs"/>
              </a:rPr>
              <a:t>3. Инженерные сети и инфраструктура: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Jost" pitchFamily="2" charset="-52"/>
                <a:cs typeface="+mj-cs"/>
              </a:rPr>
            </a:b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  <a:cs typeface="+mj-cs"/>
              </a:rPr>
              <a:t>Электрические и светотехнические изделия</a:t>
            </a:r>
            <a:b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  <a:cs typeface="+mj-cs"/>
              </a:rPr>
            </a:b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  <a:cs typeface="+mj-cs"/>
              </a:rPr>
              <a:t>Отопительное и вентиляционное оборудование</a:t>
            </a:r>
            <a:b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  <a:cs typeface="+mj-cs"/>
              </a:rPr>
            </a:b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  <a:cs typeface="+mj-cs"/>
              </a:rPr>
              <a:t>Системы безопасности и автоматизации</a:t>
            </a:r>
            <a:b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  <a:cs typeface="+mj-cs"/>
              </a:rPr>
            </a:b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  <a:cs typeface="+mj-cs"/>
              </a:rPr>
              <a:t>Системы очистки воздуха, воды и стоков</a:t>
            </a:r>
            <a:b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  <a:cs typeface="+mj-cs"/>
              </a:rPr>
            </a:b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  <a:cs typeface="+mj-cs"/>
              </a:rPr>
              <a:t>Комплектация для линейных объектов</a:t>
            </a:r>
            <a:b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  <a:cs typeface="+mj-cs"/>
              </a:rPr>
            </a:b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  <a:cs typeface="+mj-cs"/>
              </a:rPr>
              <a:t>Специальное оборудование</a:t>
            </a:r>
            <a:endParaRPr lang="ru-RU" sz="2100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659ABD5-C939-05B5-940C-FE9C2470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8370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A793594-B433-1EEF-72F2-2ADE0925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3B8CAC-617F-31E6-09FA-830BEA0809AD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Электрические и светотехнические изделия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6CB1B-674E-BB98-1038-9FC0BCCB259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F135583-E412-9C83-DDBE-1BF1D9A7087F}"/>
              </a:ext>
            </a:extLst>
          </p:cNvPr>
          <p:cNvSpPr txBox="1">
            <a:spLocks/>
          </p:cNvSpPr>
          <p:nvPr/>
        </p:nvSpPr>
        <p:spPr>
          <a:xfrm>
            <a:off x="563045" y="977149"/>
            <a:ext cx="5445868" cy="49617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ЛИХОСЛАВЛЬСКИЙ ЗАВОД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«СВЕТОТЕХНИКА»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светотехническое оборудование, светильники, прожекторы, пускорегулирующие аппараты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6931000029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171210, Тверская обл., г. Лихославль, ул. Первомайская, д. 51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https://bl-g.ru/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hlinkClick r:id="rId4"/>
              </a:rPr>
              <a:t>galad.ru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info@bl-g.ru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(48261) 3-59-04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27B728-3CD4-E9D3-0E25-4D42019EE0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4" t="21762" r="9627" b="20813"/>
          <a:stretch/>
        </p:blipFill>
        <p:spPr>
          <a:xfrm>
            <a:off x="3920748" y="919123"/>
            <a:ext cx="2088165" cy="1143099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FEBCCAFA-9F24-8EBB-6206-8CEFDDF46366}"/>
              </a:ext>
            </a:extLst>
          </p:cNvPr>
          <p:cNvSpPr txBox="1">
            <a:spLocks/>
          </p:cNvSpPr>
          <p:nvPr/>
        </p:nvSpPr>
        <p:spPr>
          <a:xfrm>
            <a:off x="6431565" y="972934"/>
            <a:ext cx="5445868" cy="4961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«ПК ДСТ»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светотехническое оборудование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6950217193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город Тверь, пл. Гагарина, д. 1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энергоцеха,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https://pkdst.com/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8"/>
              </a:rPr>
              <a:t>info@pkdst.com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(920) 195-14-14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3873F0-293B-9386-0B91-B3662DECAC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90" y="828385"/>
            <a:ext cx="1143099" cy="11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252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F2872B3-DF4B-565B-AE70-3F84F5F6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49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033E-88B4-EDCC-9A9E-0AFF9AA46CD4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5D6BEB9-AE79-6F5F-E447-8C41F9829058}"/>
              </a:ext>
            </a:extLst>
          </p:cNvPr>
          <p:cNvSpPr txBox="1">
            <a:spLocks/>
          </p:cNvSpPr>
          <p:nvPr/>
        </p:nvSpPr>
        <p:spPr>
          <a:xfrm>
            <a:off x="622852" y="1101932"/>
            <a:ext cx="5194852" cy="53277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Тверьэлектрокабель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кабельно-проводниковой продукции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6950267324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170017, Тверская область, г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Сердюковская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15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https://tvercable.ru/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-495-445-42-24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;8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-916-451-33-55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zakaz@tdtek.ru</a:t>
            </a:r>
            <a:r>
              <a:rPr lang="ru-RU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AD906C-2D7B-48B3-D79E-18D98E4A6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52" y="5292386"/>
            <a:ext cx="3289852" cy="732506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DBCA1D0F-2401-68F2-4FD2-CF2E538238D3}"/>
              </a:ext>
            </a:extLst>
          </p:cNvPr>
          <p:cNvSpPr txBox="1">
            <a:spLocks/>
          </p:cNvSpPr>
          <p:nvPr/>
        </p:nvSpPr>
        <p:spPr>
          <a:xfrm>
            <a:off x="6374298" y="1101932"/>
            <a:ext cx="5473148" cy="53277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«ТВЭК»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кабельно-проводниковой продукции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6950154546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170100, Тверская область, г Тверь, Индустриальная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13,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19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https://tvekabel.ru/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8-495-208-31-03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info@tvekabel.ru</a:t>
            </a:r>
            <a:r>
              <a:rPr lang="ru-RU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38490C-77E3-F01F-8CC5-89D4AF38DE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010" y="5067008"/>
            <a:ext cx="2554356" cy="957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3199CB-AAD8-AC03-9AEC-C429D71B463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Электрические и светотехнические изделия</a:t>
            </a:r>
          </a:p>
        </p:txBody>
      </p:sp>
    </p:spTree>
    <p:extLst>
      <p:ext uri="{BB962C8B-B14F-4D97-AF65-F5344CB8AC3E}">
        <p14:creationId xmlns:p14="http://schemas.microsoft.com/office/powerpoint/2010/main" val="833348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B3E80AF-C79C-CCF4-7F45-55BF556A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</a:t>
            </a:fld>
            <a:endParaRPr lang="ru-RU"/>
          </a:p>
        </p:txBody>
      </p:sp>
      <p:sp>
        <p:nvSpPr>
          <p:cNvPr id="3" name="Объект 3">
            <a:extLst>
              <a:ext uri="{FF2B5EF4-FFF2-40B4-BE49-F238E27FC236}">
                <a16:creationId xmlns:a16="http://schemas.microsoft.com/office/drawing/2014/main" id="{3D38C7FB-94D6-1A57-C46A-5154967A9277}"/>
              </a:ext>
            </a:extLst>
          </p:cNvPr>
          <p:cNvSpPr txBox="1">
            <a:spLocks/>
          </p:cNvSpPr>
          <p:nvPr/>
        </p:nvSpPr>
        <p:spPr>
          <a:xfrm>
            <a:off x="6172200" y="949899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АО «ТЖБИ-4»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бетонные и растворные смеси общего назначения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6903008805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170017, Тверская область, г. Тверь, 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Коняевская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ул.,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2"/>
              </a:rPr>
              <a:t>https://www.tzhbi4.ru/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sales@tzhbi4.ru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(4822) 65-56-44, 8 (4822) 77-61-11, 8 (4822) 33-27-70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6E4B2-29BB-2E71-3091-0C3AEE538B99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6" name="Рисунок 10">
            <a:extLst>
              <a:ext uri="{FF2B5EF4-FFF2-40B4-BE49-F238E27FC236}">
                <a16:creationId xmlns:a16="http://schemas.microsoft.com/office/drawing/2014/main" id="{896A1CFB-39F1-46B3-E40D-A699F8F775B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455305" y="591250"/>
            <a:ext cx="1286280" cy="1172880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6EA33AC3-4DA0-5AE0-2E7E-CF78BD9A46ED}"/>
              </a:ext>
            </a:extLst>
          </p:cNvPr>
          <p:cNvSpPr txBox="1">
            <a:spLocks/>
          </p:cNvSpPr>
          <p:nvPr/>
        </p:nvSpPr>
        <p:spPr>
          <a:xfrm>
            <a:off x="668513" y="949899"/>
            <a:ext cx="5307192" cy="54673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Тверьспецстрой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- ЖБИ»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 изделия для круглых колодцев, водопровода и канализации, ж/б тюбинги, дорожные плиты, плиты перекрытия камер, лотков, плиты забора, фундаментные блоки ФБС, пенобетонные блоки, пустотные плиты перекрытия, сваи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6901035338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170017, Тверская область, г. Тверь,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 Перемерки Большие, д.42 к.2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https://tccgbi.ru/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tccgbi@bk.ru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 8 (4822) 34-42-52, 8 (4822) 48-30-09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9AB4B-68A1-9CD8-151A-20C14A64482E}"/>
              </a:ext>
            </a:extLst>
          </p:cNvPr>
          <p:cNvSpPr txBox="1"/>
          <p:nvPr/>
        </p:nvSpPr>
        <p:spPr>
          <a:xfrm>
            <a:off x="0" y="10917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Изделия ЖБИ</a:t>
            </a:r>
          </a:p>
        </p:txBody>
      </p:sp>
    </p:spTree>
    <p:extLst>
      <p:ext uri="{BB962C8B-B14F-4D97-AF65-F5344CB8AC3E}">
        <p14:creationId xmlns:p14="http://schemas.microsoft.com/office/powerpoint/2010/main" val="14718893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EB37CF9-655D-1E82-68CC-EFA71530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50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6297-CD3F-B5F5-7B12-A2107725B8E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3D339E99-5238-343E-F4BE-895DC1ED9A45}"/>
              </a:ext>
            </a:extLst>
          </p:cNvPr>
          <p:cNvSpPr/>
          <p:nvPr/>
        </p:nvSpPr>
        <p:spPr>
          <a:xfrm>
            <a:off x="457199" y="1075277"/>
            <a:ext cx="5486401" cy="5365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Вергокан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короба напольные промышленные, проволочные кабельные лотки, лестничные лотки, монтажные системы, напольные системы, огнестойкие системы E30-E60-E90, нержавеющая сталь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6911024511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171260, Тверская область, Конаковский р-н, пгт Редкино, Промышленная ул., д. 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www.vergokan.com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vergokansupportrussia@atkore.com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250 58 23, 8 (499) 922 40 14 </a:t>
            </a: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12001245-3030-7BE4-B090-87A7830955C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610512" y="942816"/>
            <a:ext cx="1615532" cy="747960"/>
          </a:xfrm>
          <a:prstGeom prst="rect">
            <a:avLst/>
          </a:prstGeom>
          <a:ln w="0">
            <a:noFill/>
          </a:ln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92243D56-730D-E328-08E3-DA0DE0B3B703}"/>
              </a:ext>
            </a:extLst>
          </p:cNvPr>
          <p:cNvSpPr/>
          <p:nvPr/>
        </p:nvSpPr>
        <p:spPr>
          <a:xfrm>
            <a:off x="6193412" y="1075277"/>
            <a:ext cx="5458521" cy="543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«ДКС»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кабеленесущих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систем и низковольтного оборудования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6905062011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170025, Тверская область, г. Тверь, ул. Бочкина, д.15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http://dkc.ru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7"/>
              </a:rPr>
              <a:t>tver@dkc.ru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8 (4822)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77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79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80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2105F133-7C58-1BF6-78FB-EDF88D41BA0E}"/>
              </a:ext>
            </a:extLst>
          </p:cNvPr>
          <p:cNvPicPr/>
          <p:nvPr/>
        </p:nvPicPr>
        <p:blipFill rotWithShape="1">
          <a:blip r:embed="rId8"/>
          <a:srcRect t="16644" b="26170"/>
          <a:stretch/>
        </p:blipFill>
        <p:spPr>
          <a:xfrm>
            <a:off x="9561443" y="942816"/>
            <a:ext cx="2071731" cy="747960"/>
          </a:xfrm>
          <a:prstGeom prst="rect">
            <a:avLst/>
          </a:prstGeom>
          <a:ln w="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C3576B-7E57-C19B-6D59-6A011B29315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Электрические и светотехнические изделия</a:t>
            </a:r>
          </a:p>
        </p:txBody>
      </p:sp>
    </p:spTree>
    <p:extLst>
      <p:ext uri="{BB962C8B-B14F-4D97-AF65-F5344CB8AC3E}">
        <p14:creationId xmlns:p14="http://schemas.microsoft.com/office/powerpoint/2010/main" val="24523589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4CA063-0C70-BD29-524B-29B69FB6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51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0AAE1-4725-4628-754F-5CF9BAB79705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035761A-31CC-DAC5-307D-384B9942E695}"/>
              </a:ext>
            </a:extLst>
          </p:cNvPr>
          <p:cNvSpPr txBox="1">
            <a:spLocks/>
          </p:cNvSpPr>
          <p:nvPr/>
        </p:nvSpPr>
        <p:spPr>
          <a:xfrm>
            <a:off x="6096001" y="929381"/>
            <a:ext cx="5801138" cy="47847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«Андреапольский фарфоровый завод»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керамические и фарфоровые изоляторы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6917000517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172800, Тверская обл., г. Андреаполь, ул. Измайлова, д. 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https://farforzavod.ru/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afzawod@mail.ru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(48267) 3-14-54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CFD1E8-77FF-6EFF-0F1B-E601A1B52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438" y="4811806"/>
            <a:ext cx="1922324" cy="1433252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F3B62EB3-B95C-E678-4B3D-7231A782DD04}"/>
              </a:ext>
            </a:extLst>
          </p:cNvPr>
          <p:cNvSpPr txBox="1">
            <a:spLocks/>
          </p:cNvSpPr>
          <p:nvPr/>
        </p:nvSpPr>
        <p:spPr>
          <a:xfrm>
            <a:off x="838200" y="917267"/>
            <a:ext cx="5135217" cy="53277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«ЭЛЕКТРОЛАЙТИНГ»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различные виды ламп накаливания,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термо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 и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теплоизлучателей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6931010355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171205,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Лихославльский, пгт Калашниково,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Ленина, д. 1А,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https://kelz.ru/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(48261) 3-42-41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; 8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(48261) 3-35-15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; 8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(499) 490-66-62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ellaiting@yandex.ru</a:t>
            </a:r>
            <a:r>
              <a:rPr lang="ru-RU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FEB532-A530-C462-D383-74FAFD17F8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540" y="4811806"/>
            <a:ext cx="1475477" cy="12723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C69743-D1B9-C73C-24D6-704ADF94763F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Электрические и светотехнические изделия</a:t>
            </a:r>
          </a:p>
        </p:txBody>
      </p:sp>
    </p:spTree>
    <p:extLst>
      <p:ext uri="{BB962C8B-B14F-4D97-AF65-F5344CB8AC3E}">
        <p14:creationId xmlns:p14="http://schemas.microsoft.com/office/powerpoint/2010/main" val="35672292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5139762-87B6-AC39-DDE3-34912F71E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52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161BB8-2847-1A9D-B665-7483E6D7C170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0CA3B1B-CC0D-D0D2-3CF3-F8DD00BF83DC}"/>
              </a:ext>
            </a:extLst>
          </p:cNvPr>
          <p:cNvSpPr txBox="1">
            <a:spLocks/>
          </p:cNvSpPr>
          <p:nvPr/>
        </p:nvSpPr>
        <p:spPr>
          <a:xfrm>
            <a:off x="838200" y="894947"/>
            <a:ext cx="6545094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3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«Исток»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3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3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23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кондитерское оборудование, геофизические двигатели, ВЭУ «ИСТОК», источники энергии на СП, генераторы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3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3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23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3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6903000041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3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г. Тверь, ул. Вагжанова, д.21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3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23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https://istok-tver.ru/</a:t>
            </a:r>
            <a:r>
              <a:rPr lang="ru-RU" sz="23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3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23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istok@inbox.ru</a:t>
            </a:r>
            <a:r>
              <a:rPr lang="ru-RU" sz="23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3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32-36-15; 8 (4822) 34-91-53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4EBE23DD-286F-7767-8D55-B2C73C9CB73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813314" y="894947"/>
            <a:ext cx="1651103" cy="1616317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87AF44-63B4-0B44-223A-FE2878F57F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5" y="2640798"/>
            <a:ext cx="3804922" cy="38049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962046-03B2-E654-6DE5-3A4ECF3ACAED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Электрические и светотехнические изделия</a:t>
            </a:r>
          </a:p>
        </p:txBody>
      </p:sp>
    </p:spTree>
    <p:extLst>
      <p:ext uri="{BB962C8B-B14F-4D97-AF65-F5344CB8AC3E}">
        <p14:creationId xmlns:p14="http://schemas.microsoft.com/office/powerpoint/2010/main" val="3284633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25B9794-C4EC-0FCF-2202-2CA182364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2C4E6-A222-035A-3B74-E0D99F674282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Отопительное и вентиляционное оборудование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43478-2153-1852-FE9F-2129DE9DEF79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C3E1173-4BB7-65FD-B0B4-3C3D473DF1F7}"/>
              </a:ext>
            </a:extLst>
          </p:cNvPr>
          <p:cNvSpPr txBox="1">
            <a:spLocks/>
          </p:cNvSpPr>
          <p:nvPr/>
        </p:nvSpPr>
        <p:spPr>
          <a:xfrm>
            <a:off x="831850" y="945714"/>
            <a:ext cx="5060467" cy="50465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«Бологовский арматурный завод»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латунные/никелированные шаровые краны, кран-фильтры, клапаны, фитинги, комплектующие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6908017634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171081, Тверская обл., г. Бологое, ул. Горская, д. 88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https://bolarm.ru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info@bolarm.com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(495) 190-70-25, 8 (48238) 2-21-13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EC7D57-B1FF-ECF3-AFA1-A9745F7691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86" y="5120293"/>
            <a:ext cx="2620593" cy="989274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D3019DD3-9F39-6478-A39B-ECF39E825FED}"/>
              </a:ext>
            </a:extLst>
          </p:cNvPr>
          <p:cNvSpPr txBox="1">
            <a:spLocks/>
          </p:cNvSpPr>
          <p:nvPr/>
        </p:nvSpPr>
        <p:spPr>
          <a:xfrm>
            <a:off x="6299685" y="939677"/>
            <a:ext cx="5726526" cy="47958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«ХЕНК ГРУПП»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прочих готовых металлических изделий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7734449258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г. Зубцов, ул. Промышленная, д.9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https://zavodas.ru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FF8562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info@zavodas.ru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+7 499 755 88 37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DDEE1-C565-FFF4-1C1D-B919B6FEFC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b="13183"/>
          <a:stretch/>
        </p:blipFill>
        <p:spPr>
          <a:xfrm>
            <a:off x="7997518" y="4778338"/>
            <a:ext cx="1782587" cy="133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553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E1B88B5-1411-85F3-2FB4-C0A3BB633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54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2BCF9E-DC57-5555-12DD-C6AA19AE60B1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0BA66AA-2D0A-C4EA-4273-A22C510497B2}"/>
              </a:ext>
            </a:extLst>
          </p:cNvPr>
          <p:cNvSpPr txBox="1">
            <a:spLocks/>
          </p:cNvSpPr>
          <p:nvPr/>
        </p:nvSpPr>
        <p:spPr>
          <a:xfrm>
            <a:off x="838200" y="924128"/>
            <a:ext cx="5069756" cy="4961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«ЗАВОД ЭКОСТРАДА»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промышленного холодильного и вентиляционного оборудования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6949110512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171271, Тверская обл., Конаковский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., Новозавидовский пгт., ул. Фабричная, д.1, оф.1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экострада.рф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/</a:t>
            </a:r>
            <a:endParaRPr lang="en-US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info@zavodstrada.ru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800) 551-22-82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492315-EED0-5246-E17A-B0AA91B80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91" y="4941350"/>
            <a:ext cx="3664494" cy="943885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81CA4257-36F9-B042-7A6C-B3AC018C0263}"/>
              </a:ext>
            </a:extLst>
          </p:cNvPr>
          <p:cNvSpPr txBox="1">
            <a:spLocks/>
          </p:cNvSpPr>
          <p:nvPr/>
        </p:nvSpPr>
        <p:spPr>
          <a:xfrm>
            <a:off x="6284045" y="924128"/>
            <a:ext cx="4424464" cy="48930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«КЗТО «РАДИАТОР»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бытовых неэлектрических приборов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6910010481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171502, Тверская обл., г. Кимры, ул. Орджоникидзе, д.83а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https://kztoradiator.ru/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</a:t>
            </a:r>
            <a:r>
              <a:rPr lang="en-US" sz="1800" dirty="0">
                <a:solidFill>
                  <a:srgbClr val="D82E67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 sales@kztoradiator.ru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+7 (495) 120-17-66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652359-69E4-2E52-1826-FD9AF5FB63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546" y="4814520"/>
            <a:ext cx="1646107" cy="11975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3CF54C-8E17-8BD9-9780-1087EA50E7FE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Отопительное и вентиляционное оборудование</a:t>
            </a:r>
          </a:p>
        </p:txBody>
      </p:sp>
    </p:spTree>
    <p:extLst>
      <p:ext uri="{BB962C8B-B14F-4D97-AF65-F5344CB8AC3E}">
        <p14:creationId xmlns:p14="http://schemas.microsoft.com/office/powerpoint/2010/main" val="16300171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C99283E-A910-2578-C966-5345CB3C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55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2E3AE0-1BEF-C141-A1E6-5B9FA00F4EE5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BFBFF0AD-300B-5E56-557B-E1DDD31BAD9B}"/>
              </a:ext>
            </a:extLst>
          </p:cNvPr>
          <p:cNvSpPr txBox="1">
            <a:spLocks/>
          </p:cNvSpPr>
          <p:nvPr/>
        </p:nvSpPr>
        <p:spPr>
          <a:xfrm>
            <a:off x="642025" y="1002286"/>
            <a:ext cx="5061716" cy="49482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НПП «ЗЕВС»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вентиляционное, холодильное, отопительное оборудование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7704302547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171505, Тверская область, г. Кимры, ул. 50 лет ВЛКСМ, дом № 11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https://www.nppzeus.ru/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0000CB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info@nppzeus.ru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(495) 215-54-05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3A0A076-F499-C2CF-C2B6-39C435F4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02" y="5108653"/>
            <a:ext cx="2742762" cy="93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A6AE23B4-6CAD-29F9-4308-C2AEAC4E7162}"/>
              </a:ext>
            </a:extLst>
          </p:cNvPr>
          <p:cNvSpPr txBox="1">
            <a:spLocks/>
          </p:cNvSpPr>
          <p:nvPr/>
        </p:nvSpPr>
        <p:spPr>
          <a:xfrm>
            <a:off x="6488261" y="1002286"/>
            <a:ext cx="5135217" cy="4844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«ВЕГА»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промышленного холодильного и вентиляционного оборудования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6950223550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170025, Тверская обл., г. Тверь, ул. Бочкина, д. 18, офис 3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https://vega-air.com/</a:t>
            </a:r>
            <a:endParaRPr lang="en-US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info@vega-air.com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600-54-69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BD1FEB-D676-115C-2172-AB38685F49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25" y="5108653"/>
            <a:ext cx="1675576" cy="1136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4A53E6-F1CC-DF83-F00E-2FC75D5E37D0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Отопительное и вентиляционное оборудование</a:t>
            </a:r>
          </a:p>
        </p:txBody>
      </p:sp>
    </p:spTree>
    <p:extLst>
      <p:ext uri="{BB962C8B-B14F-4D97-AF65-F5344CB8AC3E}">
        <p14:creationId xmlns:p14="http://schemas.microsoft.com/office/powerpoint/2010/main" val="8224720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89961CA-CE2C-91DC-7BED-39DA9DF8C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56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3C5AA-391C-240E-EC9D-5CCA6E3462E2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CC09257A-9D6E-04E0-144F-186E9A20BA68}"/>
              </a:ext>
            </a:extLst>
          </p:cNvPr>
          <p:cNvSpPr/>
          <p:nvPr/>
        </p:nvSpPr>
        <p:spPr>
          <a:xfrm>
            <a:off x="408480" y="992221"/>
            <a:ext cx="6974814" cy="543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 «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YS Text"/>
              </a:rPr>
              <a:t>ЛАИН ТЕХНОЛОГИИ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промышленных котельных и оборудования к ним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7715866954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Тверь, ул. Малые Перемерки, 18Б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https://genum.pro/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info@genum.pro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495 620-59-37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71D36B-65CF-EA25-555C-28D6142D6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42" y="4549803"/>
            <a:ext cx="4157921" cy="9763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18756F-ABA0-16A6-B07B-99224DF4F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294" y="992221"/>
            <a:ext cx="4533936" cy="4533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6AE9E9-659A-B6A2-FD55-197D853CB8CF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Отопительное и вентиляционное оборудование</a:t>
            </a:r>
          </a:p>
        </p:txBody>
      </p:sp>
    </p:spTree>
    <p:extLst>
      <p:ext uri="{BB962C8B-B14F-4D97-AF65-F5344CB8AC3E}">
        <p14:creationId xmlns:p14="http://schemas.microsoft.com/office/powerpoint/2010/main" val="4107108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3578C66-DFF7-9C1E-BA6F-6D71C6365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DA28A-81CD-5754-FB60-DAB63E5EC0DC}"/>
              </a:ext>
            </a:extLst>
          </p:cNvPr>
          <p:cNvSpPr txBox="1"/>
          <p:nvPr/>
        </p:nvSpPr>
        <p:spPr>
          <a:xfrm>
            <a:off x="0" y="59677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безопасности и автоматизации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78321-B021-B990-4839-D40D06E03C29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14019DC-C57D-82E6-63B3-EDC374720707}"/>
              </a:ext>
            </a:extLst>
          </p:cNvPr>
          <p:cNvSpPr txBox="1">
            <a:spLocks/>
          </p:cNvSpPr>
          <p:nvPr/>
        </p:nvSpPr>
        <p:spPr>
          <a:xfrm>
            <a:off x="1125659" y="1004134"/>
            <a:ext cx="4764932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«АКОМ»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en-US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электромагнитных замков, блоков бесперебойного питания, а также услуги металлообработки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6902026858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170040, Тверская область, город Тверь,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пр-кт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Николая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Корыткова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43д, офис 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https://akom-tver.ru/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akomtver@mail.ru</a:t>
            </a:r>
            <a:endParaRPr lang="ru-RU" sz="1800" spc="-1" dirty="0">
              <a:solidFill>
                <a:srgbClr val="0070C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(4822) 44-62-77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32E084-21FB-5A39-A63F-30D32BB3F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293" y="5089275"/>
            <a:ext cx="1539240" cy="609600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6C0367E1-ED7A-A98F-530E-210FF2D3253E}"/>
              </a:ext>
            </a:extLst>
          </p:cNvPr>
          <p:cNvSpPr txBox="1">
            <a:spLocks/>
          </p:cNvSpPr>
          <p:nvPr/>
        </p:nvSpPr>
        <p:spPr>
          <a:xfrm>
            <a:off x="6301409" y="1004134"/>
            <a:ext cx="4764932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«ПРОМИНВЕСТГРУПП»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en-US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противотаранного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и блокирующего оборудования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6910015842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171502, Тверская область, город Кимры,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Орджоникидзе, д. 70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https://promgroup.ru/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prominvestgroup@list.ru</a:t>
            </a:r>
            <a:r>
              <a:rPr lang="ru-RU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(48236) 7-42-22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632EDE-0FE5-63DF-B75A-CDA82815BF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89275"/>
            <a:ext cx="462013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714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542A0EB-F16C-65D2-1E8E-2553BF537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3AF4A8-0A10-3BF8-C5DC-703BE16567A1}"/>
              </a:ext>
            </a:extLst>
          </p:cNvPr>
          <p:cNvSpPr txBox="1"/>
          <p:nvPr/>
        </p:nvSpPr>
        <p:spPr>
          <a:xfrm>
            <a:off x="0" y="2634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очистки воздуха, воды и стоков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BC8D5-145D-28B0-733B-826738428737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913BEFD-8E52-0867-B61F-BCC2F084DCC8}"/>
              </a:ext>
            </a:extLst>
          </p:cNvPr>
          <p:cNvSpPr txBox="1">
            <a:spLocks/>
          </p:cNvSpPr>
          <p:nvPr/>
        </p:nvSpPr>
        <p:spPr>
          <a:xfrm>
            <a:off x="818321" y="1186471"/>
            <a:ext cx="5051054" cy="4961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«ЗАВОД ЭКОСТРАДА»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промышленного холодильного и вентиляционного оборудования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6949110512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171271, Тверская обл., Конаковский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., Новозавидовский пгт., ул. Фабричная, д.1, оф.1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экострада.рф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/</a:t>
            </a:r>
            <a:endParaRPr lang="en-US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info@zavodstrada.ru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800) 551-22-82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4B29F8-5297-06E6-6042-D20309663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799" y="1186471"/>
            <a:ext cx="3664494" cy="943885"/>
          </a:xfrm>
          <a:prstGeom prst="rect">
            <a:avLst/>
          </a:prstGeom>
        </p:spPr>
      </p:pic>
      <p:pic>
        <p:nvPicPr>
          <p:cNvPr id="7" name="Picture 2" descr="Скруббер">
            <a:extLst>
              <a:ext uri="{FF2B5EF4-FFF2-40B4-BE49-F238E27FC236}">
                <a16:creationId xmlns:a16="http://schemas.microsoft.com/office/drawing/2014/main" id="{9D2F3090-C966-0FB9-BB93-46189E27F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92" y="2854646"/>
            <a:ext cx="5051055" cy="313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7683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3E95A6E-4F42-76A9-59C6-17B85A75C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59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52A751-310E-C409-C6F5-12373BEA5338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32E98D9-DDE3-2E39-920E-E2E41F89EABE}"/>
              </a:ext>
            </a:extLst>
          </p:cNvPr>
          <p:cNvSpPr txBox="1">
            <a:spLocks/>
          </p:cNvSpPr>
          <p:nvPr/>
        </p:nvSpPr>
        <p:spPr>
          <a:xfrm>
            <a:off x="838200" y="939879"/>
            <a:ext cx="5135217" cy="5102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«Тверская промышленная компания»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системы аспирации по очистке загрязненного воздуха и фильтрации пыли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6901054549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170100, г. Тверь, Московское шоссе 20т/2.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https://www.tverprom.ru/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k-tverprom@yandex.ru</a:t>
            </a:r>
            <a:endParaRPr lang="ru-RU" sz="1800" dirty="0">
              <a:solidFill>
                <a:srgbClr val="FFFFFF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+7 (930) 156-09-29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81739F-2567-38E6-C277-31DFC6DC65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6" b="30751"/>
          <a:stretch/>
        </p:blipFill>
        <p:spPr>
          <a:xfrm>
            <a:off x="1609558" y="4619373"/>
            <a:ext cx="3248210" cy="1298748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4455623D-0EC0-0DFF-11BE-66CEAB5BB958}"/>
              </a:ext>
            </a:extLst>
          </p:cNvPr>
          <p:cNvSpPr txBox="1">
            <a:spLocks/>
          </p:cNvSpPr>
          <p:nvPr/>
        </p:nvSpPr>
        <p:spPr>
          <a:xfrm>
            <a:off x="6218585" y="939879"/>
            <a:ext cx="5224669" cy="47774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«Сумма технологий очистки воды»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промышленные очистные сооружения и станции водоподготовки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7735152147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обл., Калининский район, п.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Эммаусс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40.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https://stowater.com/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7"/>
              </a:rPr>
              <a:t>stow_zavod@stowater.com</a:t>
            </a:r>
            <a:endParaRPr lang="en-US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(495) 191-31-44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9CB9ED-D745-1EA9-A531-3D251AED58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755" y="4624097"/>
            <a:ext cx="3477690" cy="12940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7AFA53-1BA1-6D63-89E6-12DAD3C33DDD}"/>
              </a:ext>
            </a:extLst>
          </p:cNvPr>
          <p:cNvSpPr txBox="1"/>
          <p:nvPr/>
        </p:nvSpPr>
        <p:spPr>
          <a:xfrm>
            <a:off x="0" y="2634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очистки воздуха, воды и стоков</a:t>
            </a:r>
          </a:p>
        </p:txBody>
      </p:sp>
    </p:spTree>
    <p:extLst>
      <p:ext uri="{BB962C8B-B14F-4D97-AF65-F5344CB8AC3E}">
        <p14:creationId xmlns:p14="http://schemas.microsoft.com/office/powerpoint/2010/main" val="812722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B413200-E27A-B197-ACB0-CBF0A6020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464CD9-DB9A-1FBA-06BD-647652876741}"/>
              </a:ext>
            </a:extLst>
          </p:cNvPr>
          <p:cNvSpPr txBox="1">
            <a:spLocks/>
          </p:cNvSpPr>
          <p:nvPr/>
        </p:nvSpPr>
        <p:spPr>
          <a:xfrm>
            <a:off x="5975705" y="952749"/>
            <a:ext cx="5903949" cy="5334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«ЖБИ»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строительные материалы и конструкции: железобетонные (более 140 наименований), сборные панельные дома 135-й серии (1, 2 и 3-х этажные), изделия из пенополистирола и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полистиролбетона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изделия городского и приусадебного благоустройства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6906012831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171980, Тверская обл., г. Бежецк, пос. Северный, дом 3, кабинет 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2"/>
              </a:rPr>
              <a:t>http:/bjbi.ru/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comer@bjbi.ru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(48231) 5-85-01, 8 (910) 534-65-93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7E1343-F3C6-F530-CBA6-013A492F8BF1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9339CAD4-14EC-65C2-A0F4-5059EE6910E4}"/>
              </a:ext>
            </a:extLst>
          </p:cNvPr>
          <p:cNvPicPr/>
          <p:nvPr/>
        </p:nvPicPr>
        <p:blipFill rotWithShape="1">
          <a:blip r:embed="rId5"/>
          <a:srcRect l="2820" r="5388" b="9500"/>
          <a:stretch/>
        </p:blipFill>
        <p:spPr>
          <a:xfrm>
            <a:off x="10031593" y="825849"/>
            <a:ext cx="1659833" cy="880929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38CC52A3-6D12-7486-1BD5-9C0BC607F3A0}"/>
              </a:ext>
            </a:extLst>
          </p:cNvPr>
          <p:cNvSpPr txBox="1">
            <a:spLocks/>
          </p:cNvSpPr>
          <p:nvPr/>
        </p:nvSpPr>
        <p:spPr>
          <a:xfrm>
            <a:off x="500574" y="952749"/>
            <a:ext cx="4960943" cy="531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«Комбинат ЖБИ-6»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9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9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бетон для фундамента, бетон для бассейна, бетон для забора, бетон для полов (стяжки), бетон дорожный, бетон тощий, кладочная смесь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6950011280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г. Тверь,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Индустриальная ул., д. 5, офис 20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9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https://www.kgbi-6.ru/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9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gbi6_tver@mail.ru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</a:t>
            </a:r>
            <a:r>
              <a:rPr lang="en-US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(4822) 45-25-25</a:t>
            </a: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</a:t>
            </a:r>
            <a:r>
              <a:rPr lang="en-US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</a:t>
            </a:r>
            <a:r>
              <a:rPr lang="en-US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(909) 265-25-25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endParaRPr lang="ru-RU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5BA46B60-7A2F-978C-FC9F-5DB11266C199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3521059" y="914492"/>
            <a:ext cx="1940458" cy="549187"/>
          </a:xfrm>
          <a:prstGeom prst="rect">
            <a:avLst/>
          </a:prstGeom>
          <a:ln w="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62F4AA-974B-7A33-55FC-3EDC70D3797F}"/>
              </a:ext>
            </a:extLst>
          </p:cNvPr>
          <p:cNvSpPr txBox="1"/>
          <p:nvPr/>
        </p:nvSpPr>
        <p:spPr>
          <a:xfrm>
            <a:off x="0" y="10917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Изделия ЖБИ</a:t>
            </a:r>
          </a:p>
        </p:txBody>
      </p:sp>
    </p:spTree>
    <p:extLst>
      <p:ext uri="{BB962C8B-B14F-4D97-AF65-F5344CB8AC3E}">
        <p14:creationId xmlns:p14="http://schemas.microsoft.com/office/powerpoint/2010/main" val="21736722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7B83225-3826-08C0-56C0-97CE9F820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60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3B6C-ADE1-C01A-A2DF-D0B6959AC8B0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7DF25DD-FB18-205E-D84A-3F438D89878F}"/>
              </a:ext>
            </a:extLst>
          </p:cNvPr>
          <p:cNvSpPr txBox="1">
            <a:spLocks/>
          </p:cNvSpPr>
          <p:nvPr/>
        </p:nvSpPr>
        <p:spPr>
          <a:xfrm>
            <a:off x="503583" y="1228695"/>
            <a:ext cx="5145156" cy="51762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«КОМЭКОПРОМ»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2C2C2C"/>
                </a:solidFill>
                <a:latin typeface="Calibri" panose="020F0502020204030204" pitchFamily="34" charset="0"/>
                <a:ea typeface="Jost" pitchFamily="2" charset="-52"/>
              </a:rPr>
              <a:t> 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производство промышленного инженерного высокотехнологичного оборудования водоотведения и водоподготовки, емкостного оборудования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ИНН:6911019381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обл.,</a:t>
            </a:r>
            <a:r>
              <a:rPr lang="ru-RU" sz="1800" dirty="0">
                <a:solidFill>
                  <a:srgbClr val="2C2C2C"/>
                </a:solidFill>
                <a:latin typeface="Calibri" panose="020F0502020204030204" pitchFamily="34" charset="0"/>
                <a:ea typeface="Jost" pitchFamily="2" charset="-52"/>
              </a:rPr>
              <a:t> город Конаково, улица Восточно-промышленный район, дом 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ru-RU" sz="1800" dirty="0" err="1">
                <a:latin typeface="Calibri" panose="020F0502020204030204" pitchFamily="34" charset="0"/>
                <a:ea typeface="Jost" pitchFamily="2" charset="-52"/>
                <a:hlinkClick r:id="rId3"/>
              </a:rPr>
              <a:t>комэкопром.рф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hlinkClick r:id="rId3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4"/>
              </a:rPr>
              <a:t>info@komekoprom.ru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8 (48242) 37175</a:t>
            </a:r>
            <a:r>
              <a:rPr lang="ru-RU" sz="1800" dirty="0">
                <a:solidFill>
                  <a:srgbClr val="2C2C2C"/>
                </a:solidFill>
                <a:latin typeface="Calibri" panose="020F0502020204030204" pitchFamily="34" charset="0"/>
                <a:ea typeface="Jost" pitchFamily="2" charset="-52"/>
              </a:rPr>
              <a:t>, 8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(48242) 30428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335B957-7E24-655E-006E-7A27321792E7}"/>
              </a:ext>
            </a:extLst>
          </p:cNvPr>
          <p:cNvSpPr txBox="1">
            <a:spLocks/>
          </p:cNvSpPr>
          <p:nvPr/>
        </p:nvSpPr>
        <p:spPr>
          <a:xfrm>
            <a:off x="5943600" y="1228695"/>
            <a:ext cx="5115339" cy="5031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ОАО «ЭНЕРГОМАШ»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оборудование для поддержания технологических параметров воздуха в промышленных помещениях (циклоны, пылеуловители, скрубберы, промышленные калориферы, воздушно-отопительные агрегаты, нестандартное пылеулавливающее оборудование, системы аспирации)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6902014500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	170039,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Город Тверь, г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Паши Савельевой, д. 64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http://www.energomash-tver.ru/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4822553680@mail.ru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8(4822) 55-36-80, 64-37-50, +7(903)805-37-63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E59B7D-6587-2665-EF11-D20B6D78F9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616" y="1086312"/>
            <a:ext cx="3170583" cy="608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1CDFBC-1060-74CA-087E-DDD24785C7FA}"/>
              </a:ext>
            </a:extLst>
          </p:cNvPr>
          <p:cNvSpPr txBox="1"/>
          <p:nvPr/>
        </p:nvSpPr>
        <p:spPr>
          <a:xfrm>
            <a:off x="0" y="2634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очистки воздуха, воды и стоков</a:t>
            </a:r>
          </a:p>
        </p:txBody>
      </p:sp>
    </p:spTree>
    <p:extLst>
      <p:ext uri="{BB962C8B-B14F-4D97-AF65-F5344CB8AC3E}">
        <p14:creationId xmlns:p14="http://schemas.microsoft.com/office/powerpoint/2010/main" val="141709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F481173-C06D-693A-0CC6-B4DFDDB0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61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CEDC58-A431-C718-DE4C-4D8830102130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87F15CB-D9A3-BA81-6B3B-A6A354FBD62A}"/>
              </a:ext>
            </a:extLst>
          </p:cNvPr>
          <p:cNvSpPr txBox="1">
            <a:spLocks/>
          </p:cNvSpPr>
          <p:nvPr/>
        </p:nvSpPr>
        <p:spPr>
          <a:xfrm>
            <a:off x="838200" y="1003993"/>
            <a:ext cx="4764932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БиоПласт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en-US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изделий из пластмасс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9731018056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Тверская обл., пгт Редкино,</a:t>
            </a:r>
            <a:b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ул. Промышленная 13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helyx-systems.com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info</a:t>
            </a:r>
            <a:r>
              <a:rPr lang="en-US" sz="1800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@helyx-systems</a:t>
            </a:r>
            <a:r>
              <a:rPr lang="en-US" sz="1800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8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(800) 555-18-21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2BA735-25C0-E900-AC64-B4ADD18CCF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77" y="4657667"/>
            <a:ext cx="3025140" cy="1196340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77C2230C-79EA-555B-9E3D-22AE92C3A03D}"/>
              </a:ext>
            </a:extLst>
          </p:cNvPr>
          <p:cNvSpPr txBox="1">
            <a:spLocks/>
          </p:cNvSpPr>
          <p:nvPr/>
        </p:nvSpPr>
        <p:spPr>
          <a:xfrm>
            <a:off x="6052930" y="1003993"/>
            <a:ext cx="5115339" cy="5031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«ТД «ТЕРРИТОРИЯ КОМФОРТА» (ГК БЕТОН-БЕТОН)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пластиковые колодцы, трубы и фитинги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9731029065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Калининский муниципальный округ, территория Промзоны ЦПТ, с1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https://pnd.pro/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plastico@tver-pk.ru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(4822) 22-31-30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341084-FFD1-DE06-8308-68AC25C93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46" y="4841585"/>
            <a:ext cx="3772506" cy="1063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AE4851-2D83-805D-9746-3D376747FF4A}"/>
              </a:ext>
            </a:extLst>
          </p:cNvPr>
          <p:cNvSpPr txBox="1"/>
          <p:nvPr/>
        </p:nvSpPr>
        <p:spPr>
          <a:xfrm>
            <a:off x="0" y="2634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очистки воздуха, воды и стоков</a:t>
            </a:r>
          </a:p>
        </p:txBody>
      </p:sp>
    </p:spTree>
    <p:extLst>
      <p:ext uri="{BB962C8B-B14F-4D97-AF65-F5344CB8AC3E}">
        <p14:creationId xmlns:p14="http://schemas.microsoft.com/office/powerpoint/2010/main" val="21425269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9ED72AC-7346-4697-13E9-0CB63F27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CF274-C8BA-9FE4-18AB-A8DD94938D99}"/>
              </a:ext>
            </a:extLst>
          </p:cNvPr>
          <p:cNvSpPr txBox="1"/>
          <p:nvPr/>
        </p:nvSpPr>
        <p:spPr>
          <a:xfrm>
            <a:off x="0" y="19228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Комплектация для линейных объектов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848868-5991-4EFF-AF70-3BF37E4B576C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9D05D81-36AF-6CBE-81D8-A727D8477909}"/>
              </a:ext>
            </a:extLst>
          </p:cNvPr>
          <p:cNvSpPr txBox="1">
            <a:spLocks/>
          </p:cNvSpPr>
          <p:nvPr/>
        </p:nvSpPr>
        <p:spPr>
          <a:xfrm>
            <a:off x="6403660" y="1318248"/>
            <a:ext cx="5445868" cy="4961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«ПК ДСТ»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светотехническое оборудование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6950217193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город Тверь, пл. Гагарина, д. 1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энергоцеха,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https://pkdst.com/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info@pkdst.com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(920) 195-14-14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AD04A8-8153-0789-B6A1-9BE4AF962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406" y="959324"/>
            <a:ext cx="1143099" cy="1143099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47C50D0C-31D4-E64C-A018-409538E31725}"/>
              </a:ext>
            </a:extLst>
          </p:cNvPr>
          <p:cNvSpPr txBox="1">
            <a:spLocks/>
          </p:cNvSpPr>
          <p:nvPr/>
        </p:nvSpPr>
        <p:spPr>
          <a:xfrm>
            <a:off x="335757" y="1318248"/>
            <a:ext cx="5452585" cy="47958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«Каменный век»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базальтового волокна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5010027811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г. Кимры, ул. Орджоникидзе, д. 83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https://basfiber.com/ru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FF8562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info@basfiber.com</a:t>
            </a:r>
            <a:endParaRPr lang="ru-RU" sz="1800" dirty="0">
              <a:solidFill>
                <a:srgbClr val="FF8562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8 (495) 197-88-00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0F19D0-3392-19F8-A278-67E516C6D9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055" y="959324"/>
            <a:ext cx="1848543" cy="97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478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9FD043-61C5-66F4-C439-52F1679ED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63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1AC1C-C64B-2A14-3567-DC4E9217B16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3B8FE75B-E2A5-7569-D90A-6B7D622E0540}"/>
              </a:ext>
            </a:extLst>
          </p:cNvPr>
          <p:cNvSpPr txBox="1">
            <a:spLocks/>
          </p:cNvSpPr>
          <p:nvPr/>
        </p:nvSpPr>
        <p:spPr>
          <a:xfrm>
            <a:off x="707010" y="681642"/>
            <a:ext cx="5239208" cy="50103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«Конаковский завод стальных конструкций»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опоры ЛЭП, жесткая анкерная линия, опоры освещения, опоры РЖД, антенные опоры, порталы ОРУ, строительные металлоконструкции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6911000550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171252, Тверская обл., г. Конаково, ул. Промышленная,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https://kon-esk.ru/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info@kon-esk.ru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(48242) 4-97-01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6C97E356-A1A4-0A1B-B2A0-F5DC25FF546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372153" y="4982789"/>
            <a:ext cx="1472467" cy="1262269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C946F2F6-803D-9511-D26B-E245E57F8B19}"/>
              </a:ext>
            </a:extLst>
          </p:cNvPr>
          <p:cNvSpPr txBox="1">
            <a:spLocks/>
          </p:cNvSpPr>
          <p:nvPr/>
        </p:nvSpPr>
        <p:spPr>
          <a:xfrm>
            <a:off x="6245783" y="681642"/>
            <a:ext cx="5239208" cy="5261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«ПК Орбита»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изделия из алюминия металлического ёмкостное оборудование, строительные и мостовые металлоконструкций, изделия из титана и титановые трубы, а также другие металлоконструкции по чертежам заказчика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6950129469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 Тверь, Индустриальная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6б, этаж 3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http://pkorbita.ru/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post@pkorbita.ru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49-36-83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A84C46F4-21BF-EEF9-D13A-E5E46568F409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8305136" y="5136193"/>
            <a:ext cx="1514711" cy="1108865"/>
          </a:xfrm>
          <a:prstGeom prst="rect">
            <a:avLst/>
          </a:prstGeom>
          <a:ln w="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386814-064E-2082-A429-F1F819F45911}"/>
              </a:ext>
            </a:extLst>
          </p:cNvPr>
          <p:cNvSpPr txBox="1"/>
          <p:nvPr/>
        </p:nvSpPr>
        <p:spPr>
          <a:xfrm>
            <a:off x="0" y="19228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Комплектация для линейных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33572693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7F53D52-E2DE-B934-6DBB-003EA1B2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247169-F3EF-DD1F-2DD8-1D88382845B1}"/>
              </a:ext>
            </a:extLst>
          </p:cNvPr>
          <p:cNvSpPr txBox="1"/>
          <p:nvPr/>
        </p:nvSpPr>
        <p:spPr>
          <a:xfrm>
            <a:off x="0" y="33296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Специальное оборудование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C1C3C-CCC7-9B95-F303-29E934D225BB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864635F-6042-E308-3374-7A1B27B4CC98}"/>
              </a:ext>
            </a:extLst>
          </p:cNvPr>
          <p:cNvSpPr txBox="1">
            <a:spLocks/>
          </p:cNvSpPr>
          <p:nvPr/>
        </p:nvSpPr>
        <p:spPr>
          <a:xfrm>
            <a:off x="838199" y="1003993"/>
            <a:ext cx="5165035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«НПО Гранит-Саламандра»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en-US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систем аэрозольного пожаротушения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6950261749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170023, Тверская область, г Тверь,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Маршала Захарова, д. 17, этаж 1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помещ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1 комн. 2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https://www.granit-salamandra.ru/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info@granit-salamandra.ru</a:t>
            </a:r>
            <a:endParaRPr lang="ru-RU" sz="1800" spc="-1" dirty="0">
              <a:solidFill>
                <a:srgbClr val="0070C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(495) 641-23-81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CC574A-6718-73C9-276F-6264E6B2C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81" y="4821474"/>
            <a:ext cx="3603351" cy="1239369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FD7270BB-59A6-B65D-A82A-6E1E80D3E11E}"/>
              </a:ext>
            </a:extLst>
          </p:cNvPr>
          <p:cNvSpPr txBox="1">
            <a:spLocks/>
          </p:cNvSpPr>
          <p:nvPr/>
        </p:nvSpPr>
        <p:spPr>
          <a:xfrm>
            <a:off x="6188768" y="1003993"/>
            <a:ext cx="5145156" cy="51652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НПО «УСП»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автономные установки пожаротушения на базе УСП-101 и огнетушителя  «БУРАН-8»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6903022510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170002,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Город Тверь, г Тверь, пер Спортивный, д. 1А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https://usp101-tver.ru/index.php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(4822) 32-08-94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info@usp101-tver.ru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12A218-D3F7-19D9-D4AC-B46AA6609D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16" y="4821474"/>
            <a:ext cx="4333459" cy="123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789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3301B78-475C-2822-63A9-D83309B3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65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70A0F4-ADB8-A9D3-A5C3-508695654270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0B968920-705F-50FF-32CD-B73D4EE62C77}"/>
              </a:ext>
            </a:extLst>
          </p:cNvPr>
          <p:cNvSpPr/>
          <p:nvPr/>
        </p:nvSpPr>
        <p:spPr>
          <a:xfrm>
            <a:off x="6359714" y="977475"/>
            <a:ext cx="5505369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«Вертикаль»</a:t>
            </a: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Производство пластмассовых плит, полос, труб и профилей,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 также тактильных мнемосхем и изготовление книг для слабовидящих по системе Брайля</a:t>
            </a:r>
          </a:p>
          <a:p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6915010809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172007, Тверская область, г. Торжок, Калининское шоссе, д.8А стр.2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https://tiflocentre.ru/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b="0" i="0" dirty="0">
                <a:solidFill>
                  <a:srgbClr val="012F91"/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sale@tiflocentre.ru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8 (48251) 9-24-54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F4869C-21B0-A0E0-5436-0432FBDC4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345" y="4836770"/>
            <a:ext cx="2444105" cy="1042831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5678B4EB-0B48-CBB0-291C-36A1C1490855}"/>
              </a:ext>
            </a:extLst>
          </p:cNvPr>
          <p:cNvSpPr txBox="1">
            <a:spLocks/>
          </p:cNvSpPr>
          <p:nvPr/>
        </p:nvSpPr>
        <p:spPr>
          <a:xfrm>
            <a:off x="707011" y="978397"/>
            <a:ext cx="5125277" cy="51166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ЗАО «ТВЕРЬЛИФТ»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Услуги: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поставка, монтаж, обслуживание, модернизация лифтов и эскалаторов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6904007843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170002,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Город Тверь, г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Макарова, д. 101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https://tverlift.ru/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(4822) 42-01-72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info@tverlift.ru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BA6FF5-ED75-FE54-FAE4-761E09F5CE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31614" r="19851" b="28523"/>
          <a:stretch/>
        </p:blipFill>
        <p:spPr>
          <a:xfrm>
            <a:off x="1940472" y="4633649"/>
            <a:ext cx="2178609" cy="144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6AFC76-2E4C-0A25-CA14-B81BD7DC6FD6}"/>
              </a:ext>
            </a:extLst>
          </p:cNvPr>
          <p:cNvSpPr txBox="1"/>
          <p:nvPr/>
        </p:nvSpPr>
        <p:spPr>
          <a:xfrm>
            <a:off x="0" y="33296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Специальное оборудование</a:t>
            </a:r>
          </a:p>
        </p:txBody>
      </p:sp>
    </p:spTree>
    <p:extLst>
      <p:ext uri="{BB962C8B-B14F-4D97-AF65-F5344CB8AC3E}">
        <p14:creationId xmlns:p14="http://schemas.microsoft.com/office/powerpoint/2010/main" val="39955524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7002D15-D5EE-4F1B-CE45-5EB59527B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66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70B7D9-E321-03D0-A257-1CBC2DFEB21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8A33DCC-8FD6-7233-D6D4-3B361A781F68}"/>
              </a:ext>
            </a:extLst>
          </p:cNvPr>
          <p:cNvSpPr txBox="1">
            <a:spLocks/>
          </p:cNvSpPr>
          <p:nvPr/>
        </p:nvSpPr>
        <p:spPr>
          <a:xfrm>
            <a:off x="730385" y="728407"/>
            <a:ext cx="4764932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БиоПласт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en-US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изделий из пластмасс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9731018056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Тверская обл., пгт Редкино,</a:t>
            </a:r>
            <a:b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ул. Промышленная 13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helyx-systems.com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info</a:t>
            </a:r>
            <a:r>
              <a:rPr lang="en-US" sz="1800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@helyx-systems</a:t>
            </a:r>
            <a:r>
              <a:rPr lang="en-US" sz="1800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8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(800) 555-18-21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AA1384-B12C-6C8D-B49E-B7FA7081B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81" y="4933253"/>
            <a:ext cx="3025140" cy="1196340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10761556-0740-CE2A-B770-6F19C59510D7}"/>
              </a:ext>
            </a:extLst>
          </p:cNvPr>
          <p:cNvSpPr txBox="1">
            <a:spLocks/>
          </p:cNvSpPr>
          <p:nvPr/>
        </p:nvSpPr>
        <p:spPr>
          <a:xfrm>
            <a:off x="6287109" y="728407"/>
            <a:ext cx="5239208" cy="5261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«ПК Орбита»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изделия из алюминия металлического ёмкостное оборудование, строительные и мостовые металлоконструкций, изделия из титана и титановые трубы, а также другие металлоконструкции по чертежам заказчика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6950129469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 Тверь, Индустриальная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6б, этаж 3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http://pkorbita.ru/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post@pkorbita.ru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49-36-83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9D9C00FF-0DFD-4790-B914-E4C6CDCA2E88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8149357" y="5136193"/>
            <a:ext cx="1514711" cy="1108865"/>
          </a:xfrm>
          <a:prstGeom prst="rect">
            <a:avLst/>
          </a:prstGeom>
          <a:ln w="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01BA3D-97C5-4DBD-9A82-DCD7680D72F1}"/>
              </a:ext>
            </a:extLst>
          </p:cNvPr>
          <p:cNvSpPr txBox="1"/>
          <p:nvPr/>
        </p:nvSpPr>
        <p:spPr>
          <a:xfrm>
            <a:off x="0" y="33296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Специальное оборудование</a:t>
            </a:r>
          </a:p>
        </p:txBody>
      </p:sp>
    </p:spTree>
    <p:extLst>
      <p:ext uri="{BB962C8B-B14F-4D97-AF65-F5344CB8AC3E}">
        <p14:creationId xmlns:p14="http://schemas.microsoft.com/office/powerpoint/2010/main" val="32995392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BEFE5-6CEF-3832-CD5D-F91D4B4F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2117035"/>
            <a:ext cx="7543800" cy="21866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  <a:t>4.Техника, оборудование и инструменты</a:t>
            </a:r>
            <a:b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</a:b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  <a:t>для строительных работ</a:t>
            </a:r>
            <a:br>
              <a:rPr lang="ru-RU" sz="3200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</a:b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EDC529F-3FBC-7B35-3283-656D91C5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6427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ADBA9-E1CF-F6FC-4BF3-716B334D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781"/>
            <a:ext cx="12192000" cy="95331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Техника, оборудование и инструменты для строительных работ</a:t>
            </a:r>
            <a:br>
              <a:rPr lang="ru-RU" sz="3200" dirty="0">
                <a:latin typeface="Calibri" panose="020F0502020204030204" pitchFamily="34" charset="0"/>
                <a:ea typeface="Jost" pitchFamily="2" charset="-52"/>
              </a:rPr>
            </a:br>
            <a:endParaRPr lang="ru-RU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32C08-8E76-E122-7DAB-36EBA940BCED}"/>
              </a:ext>
            </a:extLst>
          </p:cNvPr>
          <p:cNvSpPr txBox="1"/>
          <p:nvPr/>
        </p:nvSpPr>
        <p:spPr>
          <a:xfrm>
            <a:off x="-1057883" y="6342594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27BFB-B3A1-A299-77D4-0A7155C2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68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6DA5DD-19D0-A0A8-772F-7F7B94557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2" y="4694311"/>
            <a:ext cx="4144538" cy="832692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09DE7CDD-7553-036B-D8F1-5CF59443F75C}"/>
              </a:ext>
            </a:extLst>
          </p:cNvPr>
          <p:cNvSpPr txBox="1">
            <a:spLocks/>
          </p:cNvSpPr>
          <p:nvPr/>
        </p:nvSpPr>
        <p:spPr>
          <a:xfrm>
            <a:off x="6248403" y="963040"/>
            <a:ext cx="5258238" cy="4315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ЗАО «Тверской экскаватор»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машин и оборудования для добычи полезных ископаемых и строительства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6950140737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г. Тверь, ул. Индустриальная, 11</a:t>
            </a:r>
            <a:endParaRPr lang="ru-RU" sz="1800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https://umg-sdm.com/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F34A21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tvex@umg.ru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8 (800) 250-49-55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1" name="Picture 6" descr="UMG СДМ">
            <a:extLst>
              <a:ext uri="{FF2B5EF4-FFF2-40B4-BE49-F238E27FC236}">
                <a16:creationId xmlns:a16="http://schemas.microsoft.com/office/drawing/2014/main" id="{979BB363-12AE-2039-5561-C4401FD17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756" y="4838255"/>
            <a:ext cx="4987044" cy="5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12">
            <a:extLst>
              <a:ext uri="{FF2B5EF4-FFF2-40B4-BE49-F238E27FC236}">
                <a16:creationId xmlns:a16="http://schemas.microsoft.com/office/drawing/2014/main" id="{2750C7D2-6E6A-EC3B-C161-D05404B5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60" y="963040"/>
            <a:ext cx="5258240" cy="471434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  <a:t>ООО «ПК «ТЕХИНКОМ-ЦЕНТР»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206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автомобилей специального назначения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6950191940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170100,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г.Тверь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пл.Гагарина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д.1/4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7"/>
              </a:rPr>
              <a:t>http://psc-techincom.ru/</a:t>
            </a:r>
            <a:endParaRPr lang="en-US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 </a:t>
            </a:r>
            <a:r>
              <a:rPr lang="en-US" sz="1800" cap="all" dirty="0">
                <a:latin typeface="Calibri" panose="020F0502020204030204" pitchFamily="34" charset="0"/>
                <a:ea typeface="Jost" pitchFamily="2" charset="-52"/>
                <a:hlinkClick r:id="rId8"/>
              </a:rPr>
              <a:t>INFO@PSC-TECHINCOM.RU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cap="all" dirty="0">
                <a:latin typeface="Calibri" panose="020F0502020204030204" pitchFamily="34" charset="0"/>
                <a:ea typeface="Jost" pitchFamily="2" charset="-52"/>
              </a:rPr>
              <a:t>8 (4822) 47-57-20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6209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2CE24-F832-2CB2-EC8B-394039787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E32E028-353E-D6EF-9069-8F29532B3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105" y="894945"/>
            <a:ext cx="5163556" cy="46709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АО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«ЗЭМЗ»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прочего грузоподъемного, транспортирующего и погрузочно-разгрузочного оборудования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6911001698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171270,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Тверская обл., Конаковский р-н, Новозавидовский пгт., ул. Парковая,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зд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7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2"/>
              </a:rPr>
              <a:t>http://zemz.ru/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zemz@zemz.ru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8-48242-22-196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96CD0-1541-3E5B-EAC0-93F4FBC0A316}"/>
              </a:ext>
            </a:extLst>
          </p:cNvPr>
          <p:cNvSpPr txBox="1"/>
          <p:nvPr/>
        </p:nvSpPr>
        <p:spPr>
          <a:xfrm>
            <a:off x="642025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7E08930-6D54-69C8-5B49-99810C5CF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047" y="4768446"/>
            <a:ext cx="1419022" cy="129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FC3B7D-E6BF-11AB-38BA-06B105FC7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69</a:t>
            </a:fld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3D191024-B3EC-7955-5139-BB251FC3781D}"/>
              </a:ext>
            </a:extLst>
          </p:cNvPr>
          <p:cNvSpPr txBox="1">
            <a:spLocks/>
          </p:cNvSpPr>
          <p:nvPr/>
        </p:nvSpPr>
        <p:spPr>
          <a:xfrm>
            <a:off x="6294783" y="894945"/>
            <a:ext cx="5059017" cy="5282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«ТМК-Тверь»</a:t>
            </a:r>
            <a:endParaRPr lang="en-US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кузова для автотранспортных средств, прицепы и полуприцепы</a:t>
            </a:r>
            <a:endParaRPr lang="en-US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6950169493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170100, Тверская область, город Тверь, Индустриальная ул., д. 15 стр. 1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https://tmkom.ru/</a:t>
            </a:r>
            <a:endParaRPr lang="en-US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tvermk@mail.ru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(4822) 416-147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9445A9-E192-A8CD-B6C2-E7084D9CA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7585" y="4768446"/>
            <a:ext cx="1426029" cy="129639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70B5ACC-CEC6-98C7-0CB5-F37391E9C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95331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Техника, оборудование и инструменты для строительных работ</a:t>
            </a:r>
            <a:br>
              <a:rPr lang="ru-RU" sz="3200" dirty="0">
                <a:latin typeface="Calibri" panose="020F0502020204030204" pitchFamily="34" charset="0"/>
                <a:ea typeface="Jost" pitchFamily="2" charset="-52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37864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A1D64-DE6D-0C98-3D17-277C2767E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94D35-00B6-EDDF-6636-10767FFB2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ru-RU" dirty="0">
                <a:latin typeface="Calibri" panose="020F0502020204030204" pitchFamily="34" charset="0"/>
                <a:ea typeface="Jost" pitchFamily="2" charset="-52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844616-1FF3-023D-44C9-3713DA0C6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011" y="1016641"/>
            <a:ext cx="5236589" cy="50103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«Конаковский завод стальных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конструкций»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опоры ЛЭП, жесткая анкерная линия, опоры освещения, опоры РЖД, антенные опоры, порталы ОРУ, строительные металлоконструкции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6911000550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171252, Тверская обл., г. Конаково,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ул. Промышленная, д.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2"/>
              </a:rPr>
              <a:t>https://kon-esk.ru/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info@kon-esk.ru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(48242) 4-97-01</a:t>
            </a:r>
          </a:p>
          <a:p>
            <a:pPr marL="0" indent="0">
              <a:lnSpc>
                <a:spcPct val="100000"/>
              </a:lnSpc>
              <a:buNone/>
            </a:pPr>
            <a:endParaRPr lang="ru-RU" sz="2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E708F-2BFA-E2F4-302D-76BFFC31C4DF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CAC11095-0627-C46F-A8C2-6B6999A3C7B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772612" y="831009"/>
            <a:ext cx="1081847" cy="889694"/>
          </a:xfrm>
          <a:prstGeom prst="rect">
            <a:avLst/>
          </a:prstGeom>
          <a:ln w="0">
            <a:noFill/>
          </a:ln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DE59D1-2943-25F5-7868-747BD7955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</a:t>
            </a:fld>
            <a:endParaRPr lang="ru-RU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D28D8F63-164B-1FBC-B336-B45B56202747}"/>
              </a:ext>
            </a:extLst>
          </p:cNvPr>
          <p:cNvSpPr txBox="1">
            <a:spLocks/>
          </p:cNvSpPr>
          <p:nvPr/>
        </p:nvSpPr>
        <p:spPr>
          <a:xfrm>
            <a:off x="6548618" y="1016641"/>
            <a:ext cx="5239208" cy="5261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«ПК Орбита»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изделия из алюминия металлического ёмкостное оборудование, строительные и мостовые металлоконструкций, изделия из титана и титановые трубы, а также другие металлоконструкции по чертежам заказчика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6950129469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 Тверь, Индустриальная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6б, этаж 3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http://pkorbita.ru/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post@pkorbita.ru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49-36-83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1" name="Рисунок 1">
            <a:extLst>
              <a:ext uri="{FF2B5EF4-FFF2-40B4-BE49-F238E27FC236}">
                <a16:creationId xmlns:a16="http://schemas.microsoft.com/office/drawing/2014/main" id="{26CD7BBA-AE46-551D-8879-5EA3AFED5E36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0539388" y="828385"/>
            <a:ext cx="1230505" cy="773766"/>
          </a:xfrm>
          <a:prstGeom prst="rect">
            <a:avLst/>
          </a:prstGeom>
          <a:ln w="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440F3B-BFD5-96B5-FEBE-F51867794CCD}"/>
              </a:ext>
            </a:extLst>
          </p:cNvPr>
          <p:cNvSpPr txBox="1"/>
          <p:nvPr/>
        </p:nvSpPr>
        <p:spPr>
          <a:xfrm>
            <a:off x="0" y="405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Конструкционные изделия</a:t>
            </a:r>
          </a:p>
        </p:txBody>
      </p:sp>
    </p:spTree>
    <p:extLst>
      <p:ext uri="{BB962C8B-B14F-4D97-AF65-F5344CB8AC3E}">
        <p14:creationId xmlns:p14="http://schemas.microsoft.com/office/powerpoint/2010/main" val="29077415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0F663-58F8-79B8-ADB4-7853DE454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D903604-B63C-1CE0-9D78-EDB78E41E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4947"/>
            <a:ext cx="6545094" cy="528201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3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«Исток»</a:t>
            </a:r>
            <a:endParaRPr lang="ru-RU" sz="23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3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23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кондитерское оборудование, геофизические двигатели, ВЭУ «ИСТОК», источники энергии на СП, генераторы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3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23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3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6903000041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3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г. Тверь, ул. Вагжанова, д.21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3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23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2"/>
              </a:rPr>
              <a:t>https://istok-tver.ru/</a:t>
            </a:r>
            <a:r>
              <a:rPr lang="ru-RU" sz="23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3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23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istok@inbox.ru</a:t>
            </a:r>
            <a:r>
              <a:rPr lang="ru-RU" sz="23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3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32-36-15, 8 (4822) 34-91-53</a:t>
            </a:r>
          </a:p>
          <a:p>
            <a:pPr marL="0" indent="0">
              <a:lnSpc>
                <a:spcPct val="100000"/>
              </a:lnSpc>
              <a:buNone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0CAA02-F877-64C4-D66F-473CF1351AFD}"/>
              </a:ext>
            </a:extLst>
          </p:cNvPr>
          <p:cNvSpPr txBox="1"/>
          <p:nvPr/>
        </p:nvSpPr>
        <p:spPr>
          <a:xfrm>
            <a:off x="700391" y="6176965"/>
            <a:ext cx="2626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454A7D0B-E8B9-D9E0-8625-DB87FA28747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813314" y="894947"/>
            <a:ext cx="1651103" cy="1616317"/>
          </a:xfrm>
          <a:prstGeom prst="rect">
            <a:avLst/>
          </a:prstGeom>
          <a:ln w="0"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05E485-2FEB-2D0B-7AA6-B2EA52E9D3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5" y="2851731"/>
            <a:ext cx="3804922" cy="3804922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DFCA24-3450-FE58-9C09-169FF8428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70</a:t>
            </a:fld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B7832BD-A68B-843C-0151-F456EEED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110"/>
            <a:ext cx="12192000" cy="95331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Техника, оборудование и инструменты для строительных работ</a:t>
            </a:r>
            <a:br>
              <a:rPr lang="ru-RU" sz="3200" dirty="0">
                <a:latin typeface="Calibri" panose="020F0502020204030204" pitchFamily="34" charset="0"/>
                <a:ea typeface="Jost" pitchFamily="2" charset="-52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420644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BEFE5-6CEF-3832-CD5D-F91D4B4F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2117035"/>
            <a:ext cx="7543800" cy="21866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  <a:t>5. </a:t>
            </a:r>
            <a:r>
              <a:rPr lang="ru-RU" sz="3200" b="1" dirty="0" err="1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  <a:t>Домокомплекты</a:t>
            </a: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  <a:t>, быстровозводимые здания и модульные конструкции</a:t>
            </a:r>
            <a:br>
              <a:rPr lang="ru-RU" sz="3200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</a:b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EDC529F-3FBC-7B35-3283-656D91C5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1707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657A2C2-2E06-9056-E3AE-95CF5E41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AD6CD0-AB40-6B69-314F-9037D928246C}"/>
              </a:ext>
            </a:extLst>
          </p:cNvPr>
          <p:cNvSpPr txBox="1"/>
          <p:nvPr/>
        </p:nvSpPr>
        <p:spPr>
          <a:xfrm>
            <a:off x="0" y="8357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Домокомплекты</a:t>
            </a:r>
            <a:r>
              <a:rPr lang="ru-RU" sz="2800" b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, быстровозводимые здания и модульные конструкции</a:t>
            </a:r>
            <a:endParaRPr lang="ru-RU" sz="2800" b="1" i="1" dirty="0">
              <a:solidFill>
                <a:srgbClr val="BC2D59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9F194A-F4E3-531E-D1C8-3A52008F65D6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8AF875AB-44E6-418A-30F6-103BF568AF2E}"/>
              </a:ext>
            </a:extLst>
          </p:cNvPr>
          <p:cNvSpPr/>
          <p:nvPr/>
        </p:nvSpPr>
        <p:spPr>
          <a:xfrm>
            <a:off x="395399" y="1182571"/>
            <a:ext cx="5498505" cy="444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«Вышневолоцкий леспромхоз»</a:t>
            </a:r>
          </a:p>
          <a:p>
            <a:pPr algn="just"/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клееный брус, конструкционная балка,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домокомплекты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фахверк, топливные брикеты RUF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6920000281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171157, Тверская область, г. Вышний Волочек, Красноармейская ул., д.30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Производство: 171157, Тверская область,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г.Вышний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Волочёк, 8-ая Пролетарская улица, 35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https://www.vvlesprom.com/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vvlesprom@mail.ru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(приемная):8 (48233) 6-01-01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21317019-AE68-2154-C417-2017205D11C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207737" y="890184"/>
            <a:ext cx="1686167" cy="584775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19C2770D-1F6F-317B-D825-F7626BF0E839}"/>
              </a:ext>
            </a:extLst>
          </p:cNvPr>
          <p:cNvSpPr txBox="1">
            <a:spLocks/>
          </p:cNvSpPr>
          <p:nvPr/>
        </p:nvSpPr>
        <p:spPr>
          <a:xfrm>
            <a:off x="6298098" y="1182571"/>
            <a:ext cx="4876799" cy="39402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«ДИСКАВЕРИ-ПЕНО»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пиломатериалы, топливные гранулы,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домокомплекты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евровагонка, имитация бруса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6935504676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172770, Тверская Область, пгт Пено, ул.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Жагренкова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https://penowood.ru/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(48230) 248‑43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mainbox@penowood.ru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2EA3DB-EE3A-0C0C-3544-A8F3B5DFD1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317" y="890184"/>
            <a:ext cx="907774" cy="90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248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7DC83BD-3CAB-0CD6-E3E2-0FA23797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73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71A920-8DE4-0BCC-FB61-B46C1D9C573A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0DEBC5B8-C549-45CB-B151-D36E1C8A19E7}"/>
              </a:ext>
            </a:extLst>
          </p:cNvPr>
          <p:cNvSpPr/>
          <p:nvPr/>
        </p:nvSpPr>
        <p:spPr>
          <a:xfrm>
            <a:off x="279400" y="928851"/>
            <a:ext cx="5684078" cy="5452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ФИЛИАЛ ООО «СТОД» В ГОРОДЕ ТОРЖОК – ПРЕДПРИЯТИЕ «ЛЕСОСЫРЬЕВОЕ ОБЕСПЕЧЕНИЕ»</a:t>
            </a:r>
          </a:p>
          <a:p>
            <a:pPr algn="just"/>
            <a:endParaRPr lang="ru-RU" b="1" cap="al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фанера, деревянные фанерованные панели и аналогичные слоистые материалы, древесных плит из древесины и других одревесневших материалов </a:t>
            </a:r>
          </a:p>
          <a:p>
            <a:pPr algn="just"/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691543002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172011, Тверская обл., г. Торжок, ул. Старицкая, д. 96а</a:t>
            </a:r>
            <a:b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http://lsolvl.ru/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https://ultralam.com/ru/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lsoinfo@lsolvl.ru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 8 (48251) 9-48-16</a:t>
            </a:r>
          </a:p>
          <a:p>
            <a:pPr>
              <a:lnSpc>
                <a:spcPct val="100000"/>
              </a:lnSpc>
            </a:pP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ECD90AC6-FCAF-13B3-4921-EE69EDAA3D79}"/>
              </a:ext>
            </a:extLst>
          </p:cNvPr>
          <p:cNvSpPr txBox="1">
            <a:spLocks/>
          </p:cNvSpPr>
          <p:nvPr/>
        </p:nvSpPr>
        <p:spPr>
          <a:xfrm>
            <a:off x="6228524" y="928851"/>
            <a:ext cx="5174974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«Завод Стропил»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Быстровозводимые здания из клееного деревянного бруса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6950251405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170001, Тверская область, г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Серебряковская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Пристань, д. 13, офис 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https://zavodstropil.ru/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woodland.ooo@yandex.ru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(904) 355-51-15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94B96F-03C8-065E-F499-B34BA0B4F9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138" y="928851"/>
            <a:ext cx="1737360" cy="572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6D24BD-4827-D2E2-AD45-D4239C3F5EA0}"/>
              </a:ext>
            </a:extLst>
          </p:cNvPr>
          <p:cNvSpPr txBox="1"/>
          <p:nvPr/>
        </p:nvSpPr>
        <p:spPr>
          <a:xfrm>
            <a:off x="0" y="8357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Домокомплекты</a:t>
            </a:r>
            <a:r>
              <a:rPr lang="ru-RU" sz="2800" b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, быстровозводимые здания и модульные конструкции</a:t>
            </a:r>
            <a:endParaRPr lang="ru-RU" sz="2800" b="1" i="1" dirty="0">
              <a:solidFill>
                <a:srgbClr val="BC2D59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050200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F05DA7E-FFDA-4C10-FC8C-3D445DDF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74</a:t>
            </a:fld>
            <a:endParaRPr lang="ru-RU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26D5CDF8-757A-1F91-5325-BD8C4CC46182}"/>
              </a:ext>
            </a:extLst>
          </p:cNvPr>
          <p:cNvSpPr txBox="1">
            <a:spLocks/>
          </p:cNvSpPr>
          <p:nvPr/>
        </p:nvSpPr>
        <p:spPr>
          <a:xfrm>
            <a:off x="838200" y="894947"/>
            <a:ext cx="5174974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«ВУДЛЭНД»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Быстровозводимые здания из клееного деревянного бруса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6950236502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170001, Тверская область, город Тверь, ул.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Серебряковская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Пристань, д. 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2"/>
              </a:rPr>
              <a:t>https://woodland.ooo/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;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https://woodland-dom.ru/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woodland.ooo@yandex.ru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;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info@woodland-dom.ru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(911) 639-57-60; 8 (904) 355-51-15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8700B4-F123-57E1-4470-4342DADE9B81}"/>
              </a:ext>
            </a:extLst>
          </p:cNvPr>
          <p:cNvSpPr txBox="1"/>
          <p:nvPr/>
        </p:nvSpPr>
        <p:spPr>
          <a:xfrm>
            <a:off x="700391" y="6176965"/>
            <a:ext cx="2626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5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7E1F778-973E-99EA-40A9-A06A39EBD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38" y="5120733"/>
            <a:ext cx="3848646" cy="9369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6FEEC0-52D8-55D4-06B9-54A7FBFF52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817" y="894947"/>
            <a:ext cx="4084983" cy="27233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7C5180-1214-DC8C-5FFA-113A83793B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811" y="3679985"/>
            <a:ext cx="5270989" cy="2794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0EE230-EF72-EDAF-0184-6B9D3862ADCC}"/>
              </a:ext>
            </a:extLst>
          </p:cNvPr>
          <p:cNvSpPr txBox="1"/>
          <p:nvPr/>
        </p:nvSpPr>
        <p:spPr>
          <a:xfrm>
            <a:off x="0" y="8357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Домокомплекты</a:t>
            </a:r>
            <a:r>
              <a:rPr lang="ru-RU" sz="2800" b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, быстровозводимые здания и модульные конструкции</a:t>
            </a:r>
            <a:endParaRPr lang="ru-RU" sz="2800" b="1" i="1" dirty="0">
              <a:solidFill>
                <a:srgbClr val="BC2D59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121043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428FF-3A03-6E61-1670-55296EB2F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90" y="2216426"/>
            <a:ext cx="5241236" cy="121257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  <a:t>Спасибо за внимание!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61F9E34-49F1-C843-7FDD-5071E036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75</a:t>
            </a:fld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90A2215-2F58-BEF1-304B-390DB9884785}"/>
              </a:ext>
            </a:extLst>
          </p:cNvPr>
          <p:cNvSpPr txBox="1">
            <a:spLocks/>
          </p:cNvSpPr>
          <p:nvPr/>
        </p:nvSpPr>
        <p:spPr>
          <a:xfrm>
            <a:off x="9291432" y="2822713"/>
            <a:ext cx="3337892" cy="2832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b="1" dirty="0">
                <a:latin typeface="Calibri" panose="020F0502020204030204" pitchFamily="34" charset="0"/>
                <a:ea typeface="Jost" pitchFamily="2" charset="-52"/>
              </a:rPr>
              <a:t>Отдел внутрирегиональной кооперации:</a:t>
            </a:r>
          </a:p>
          <a:p>
            <a:endParaRPr lang="ru-RU" sz="1500" b="1" dirty="0"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500" b="1" dirty="0">
                <a:latin typeface="Calibri" panose="020F0502020204030204" pitchFamily="34" charset="0"/>
                <a:ea typeface="Jost" pitchFamily="2" charset="-52"/>
              </a:rPr>
              <a:t>Руководитель ОВК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Серов Михаил Алексеевич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+7 (930) 154-42-34</a:t>
            </a:r>
          </a:p>
          <a:p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m.serov@frp69.ru</a:t>
            </a:r>
            <a:endParaRPr lang="en-US" sz="15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en-US" sz="1500" b="1" dirty="0">
              <a:solidFill>
                <a:srgbClr val="00206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500" b="1" dirty="0">
                <a:latin typeface="Calibri" panose="020F0502020204030204" pitchFamily="34" charset="0"/>
                <a:ea typeface="Jost" pitchFamily="2" charset="-52"/>
              </a:rPr>
              <a:t>Менеджер ОВК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Русаков Кирилл Александрович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+7 (910) 010-06-04</a:t>
            </a:r>
          </a:p>
          <a:p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k.rusakov@frp69.ru</a:t>
            </a:r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5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5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en-US" sz="15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www.frp69.ru</a:t>
            </a:r>
            <a:r>
              <a:rPr lang="en-US" sz="15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FB66B2-3254-C676-0A2C-6686400CC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21" y="390569"/>
            <a:ext cx="3778709" cy="111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32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DCB861D-F5E3-8628-02C4-AD4988F2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4A7CA4-68B8-4356-C15D-409085CB8285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6557DFF-D2AE-B3B0-E3B4-696C73A7800B}"/>
              </a:ext>
            </a:extLst>
          </p:cNvPr>
          <p:cNvSpPr txBox="1">
            <a:spLocks/>
          </p:cNvSpPr>
          <p:nvPr/>
        </p:nvSpPr>
        <p:spPr>
          <a:xfrm>
            <a:off x="6429287" y="870230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«МЕТАВР»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металлообработка (лазерная резка, сборка металлоконструкций, проектирование, гибка листового металла, сварка, порошковая покраска), производство изделий на заказ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6950047424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170540,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м.р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-н Калининский,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с.п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Бурашевское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промзона Боровлево-2,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2Б,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https://metavr.ru/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8 800 500-88-69, +7 (4822) 790-190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info@metavr.ru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6ED448-F235-EB9B-89A7-F7E216D037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5" b="37182"/>
          <a:stretch/>
        </p:blipFill>
        <p:spPr>
          <a:xfrm>
            <a:off x="9509469" y="872318"/>
            <a:ext cx="1844331" cy="439555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C1A825E0-E107-C932-1003-6BE133E7D295}"/>
              </a:ext>
            </a:extLst>
          </p:cNvPr>
          <p:cNvSpPr txBox="1">
            <a:spLocks/>
          </p:cNvSpPr>
          <p:nvPr/>
        </p:nvSpPr>
        <p:spPr>
          <a:xfrm>
            <a:off x="707011" y="826060"/>
            <a:ext cx="5055704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«СТМ»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строительных металлических конструкций, изделий и их частей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u="sng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6952034903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170100, Тверская Область,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</a:rPr>
              <a:t>  г. Тверь, Старицкое ш., 15, оф. 313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5"/>
              </a:rPr>
              <a:t>https://www.stm-factory.ru/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cap="all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ZAKAZ@STM-FACTORY.RU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): 8</a:t>
            </a:r>
            <a:r>
              <a:rPr lang="ru-RU" sz="1800" cap="all" dirty="0">
                <a:latin typeface="Calibri" panose="020F0502020204030204" pitchFamily="34" charset="0"/>
                <a:ea typeface="Jost" pitchFamily="2" charset="-52"/>
              </a:rPr>
              <a:t> (4822) 65-60-55</a:t>
            </a:r>
            <a:endParaRPr lang="ru-RU" sz="1800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Современные Технологии Металлобработки - лазерная резка металла">
            <a:extLst>
              <a:ext uri="{FF2B5EF4-FFF2-40B4-BE49-F238E27FC236}">
                <a16:creationId xmlns:a16="http://schemas.microsoft.com/office/drawing/2014/main" id="{8FD88CCB-18E1-0347-44EF-A0764960F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803" y="872318"/>
            <a:ext cx="2925713" cy="54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54D761-5AEA-3479-13AC-4B08BBF608C3}"/>
              </a:ext>
            </a:extLst>
          </p:cNvPr>
          <p:cNvSpPr txBox="1"/>
          <p:nvPr/>
        </p:nvSpPr>
        <p:spPr>
          <a:xfrm>
            <a:off x="0" y="405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Конструкционные изделия</a:t>
            </a:r>
          </a:p>
        </p:txBody>
      </p:sp>
    </p:spTree>
    <p:extLst>
      <p:ext uri="{BB962C8B-B14F-4D97-AF65-F5344CB8AC3E}">
        <p14:creationId xmlns:p14="http://schemas.microsoft.com/office/powerpoint/2010/main" val="3214229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D4192AE-2130-2457-E242-16790B6C1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9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1EFAC2-2CE1-D8B7-5C28-B3034899B771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1D5EE0C2-A5C5-1DA2-7F5D-2A51095912B3}"/>
              </a:ext>
            </a:extLst>
          </p:cNvPr>
          <p:cNvSpPr txBox="1">
            <a:spLocks/>
          </p:cNvSpPr>
          <p:nvPr/>
        </p:nvSpPr>
        <p:spPr>
          <a:xfrm>
            <a:off x="838200" y="864704"/>
            <a:ext cx="5075583" cy="53122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Техносталь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строительных металлических конструкций, изделий и их частей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u="sng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6950206297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170100, Тверская Область, </a:t>
            </a:r>
            <a:r>
              <a:rPr lang="ru-RU" sz="1800" dirty="0" err="1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г.Тверь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проспект Калинина, д.68</a:t>
            </a:r>
            <a:r>
              <a:rPr lang="ru-RU" sz="1800" dirty="0">
                <a:solidFill>
                  <a:srgbClr val="FFFFFF"/>
                </a:solidFill>
                <a:latin typeface="Calibri" panose="020F0502020204030204" pitchFamily="34" charset="0"/>
              </a:rPr>
              <a:t>г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3"/>
              </a:rPr>
              <a:t>http://tsgtv.ru/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zakaz@tsgtv.ru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):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8 (4822) 68-00-72</a:t>
            </a:r>
            <a:endParaRPr lang="ru-RU" sz="1800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9DF1E2-FBF9-A70B-8DA9-1BB8BA68B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9" y="5239145"/>
            <a:ext cx="2787308" cy="736685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ABCB0182-7CD1-E899-7AEE-BF1ABD6FF781}"/>
              </a:ext>
            </a:extLst>
          </p:cNvPr>
          <p:cNvSpPr txBox="1">
            <a:spLocks/>
          </p:cNvSpPr>
          <p:nvPr/>
        </p:nvSpPr>
        <p:spPr>
          <a:xfrm>
            <a:off x="6278219" y="864704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Завод металлоконструкций </a:t>
            </a:r>
            <a:r>
              <a:rPr lang="en-US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Ferma (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ГК БЕТОН-БЕТОН)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Изготовление кран-балок,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колесоотбойников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силосных конструкций, металлоконструкций, подкрановых балок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170530, Тверская область, Калининский район,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Эммаусское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сельское поселение, территория Промзоны ЦПТ, строение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https://ferma-metall.ru/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info@ferma-metall.ru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(903) 075-38-55; 8 (904) 004-73-42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D82884-8251-7261-3E70-356FD3608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07" y="5141872"/>
            <a:ext cx="2185545" cy="931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B22734-0354-917A-6BBB-1B550930D8A3}"/>
              </a:ext>
            </a:extLst>
          </p:cNvPr>
          <p:cNvSpPr txBox="1"/>
          <p:nvPr/>
        </p:nvSpPr>
        <p:spPr>
          <a:xfrm>
            <a:off x="0" y="405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Конструкционные изделия</a:t>
            </a:r>
          </a:p>
        </p:txBody>
      </p:sp>
    </p:spTree>
    <p:extLst>
      <p:ext uri="{BB962C8B-B14F-4D97-AF65-F5344CB8AC3E}">
        <p14:creationId xmlns:p14="http://schemas.microsoft.com/office/powerpoint/2010/main" val="17724956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BCB8781-B1F9-4F88-9A71-2581D6407516}">
  <we:reference id="wa200005566" version="3.0.0.2" store="ru-RU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5371</TotalTime>
  <Words>9771</Words>
  <Application>Microsoft Office PowerPoint</Application>
  <PresentationFormat>Широкоэкранный</PresentationFormat>
  <Paragraphs>1535</Paragraphs>
  <Slides>75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8" baseType="lpstr">
      <vt:lpstr>Arial</vt:lpstr>
      <vt:lpstr>Calibri</vt:lpstr>
      <vt:lpstr>Calibri Light</vt:lpstr>
      <vt:lpstr>Inter</vt:lpstr>
      <vt:lpstr>Jost</vt:lpstr>
      <vt:lpstr>Jost ExtraBold</vt:lpstr>
      <vt:lpstr>Lato</vt:lpstr>
      <vt:lpstr>MS Reference Sans Serif</vt:lpstr>
      <vt:lpstr>PT Sans</vt:lpstr>
      <vt:lpstr>Rubik</vt:lpstr>
      <vt:lpstr>Times New Roman</vt:lpstr>
      <vt:lpstr>YS Text</vt:lpstr>
      <vt:lpstr>Тема Office</vt:lpstr>
      <vt:lpstr>Презентация PowerPoint</vt:lpstr>
      <vt:lpstr>Оглавление</vt:lpstr>
      <vt:lpstr>1. Материалы для строительных работ: Изделия ЖБИ Конструкционные изделия Материалы для возведения стен и отделки Ограждающие конструкции Теплоизоляционные материалы Строительная химия Изделия из дерева Прочие изделия из металла Метизы и крепежи Товарный бетон Пиломатериалы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2. Материалы для внутренних отделочных работ и интерьера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Инженерные сети и инфраструктура: Электрические и светотехнические изделия Отопительное и вентиляционное оборудование Системы безопасности и автоматизации Системы очистки воздуха, воды и стоков Комплектация для линейных объектов Специальное оборудование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4.Техника, оборудование и инструменты для строительных работ </vt:lpstr>
      <vt:lpstr>Техника, оборудование и инструменты для строительных работ </vt:lpstr>
      <vt:lpstr>Техника, оборудование и инструменты для строительных работ </vt:lpstr>
      <vt:lpstr>Техника, оборудование и инструменты для строительных работ </vt:lpstr>
      <vt:lpstr>5. Домокомплекты, быстровозводимые здания и модульные конструкции 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rck2.frp69@outlook.com</dc:creator>
  <cp:lastModifiedBy>Пользователь</cp:lastModifiedBy>
  <cp:revision>276</cp:revision>
  <dcterms:created xsi:type="dcterms:W3CDTF">2023-12-06T10:36:30Z</dcterms:created>
  <dcterms:modified xsi:type="dcterms:W3CDTF">2024-05-27T13:56:45Z</dcterms:modified>
</cp:coreProperties>
</file>